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4" r:id="rId18"/>
    <p:sldId id="275" r:id="rId19"/>
    <p:sldId id="276" r:id="rId20"/>
    <p:sldId id="278" r:id="rId21"/>
    <p:sldId id="279" r:id="rId22"/>
    <p:sldId id="280" r:id="rId23"/>
    <p:sldId id="281" r:id="rId24"/>
    <p:sldId id="283" r:id="rId25"/>
    <p:sldId id="284" r:id="rId26"/>
    <p:sldId id="285" r:id="rId27"/>
    <p:sldId id="28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p:cViewPr>
        <p:scale>
          <a:sx n="93" d="100"/>
          <a:sy n="93" d="100"/>
        </p:scale>
        <p:origin x="88"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6/9/24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tr-TR"/>
              <a:t>Asıl başlık stilini düzenlemek için tıklayın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6/9/24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6/9/24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tr-TR"/>
              <a:t>Asıl başlık stilini düzenlemek için tıklayın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6/9/24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tr-TR"/>
              <a:t>Asıl başlık stilini düzenlemek için tıklayın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6/9/24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6/9/24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tr-TR"/>
              <a:t>Asıl başlık stilini düzenlemek için tıklayın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2A54C80-263E-416B-A8E0-580EDEADCBDC}" type="datetimeFigureOut">
              <a:rPr lang="en-US" dirty="0"/>
              <a:t>6/9/24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dirty="0"/>
              <a:pPr/>
              <a:t>6/9/24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6/9/24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kaggle.com/datasets/nelgiriyewithana/top-spotify-songs-2023"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sv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0CE019-EDB2-3106-0AD6-CAAD0AE2D3BC}"/>
              </a:ext>
            </a:extLst>
          </p:cNvPr>
          <p:cNvSpPr>
            <a:spLocks noGrp="1"/>
          </p:cNvSpPr>
          <p:nvPr>
            <p:ph type="ctrTitle"/>
          </p:nvPr>
        </p:nvSpPr>
        <p:spPr>
          <a:xfrm>
            <a:off x="-2071790" y="348414"/>
            <a:ext cx="10836875" cy="1265423"/>
          </a:xfrm>
        </p:spPr>
        <p:txBody>
          <a:bodyPr/>
          <a:lstStyle/>
          <a:p>
            <a:r>
              <a:rPr lang="tr-TR" sz="4000" dirty="0">
                <a:solidFill>
                  <a:schemeClr val="tx1"/>
                </a:solidFill>
              </a:rPr>
              <a:t>Bora Kandemir &amp; Batuhan Çevik </a:t>
            </a:r>
          </a:p>
        </p:txBody>
      </p:sp>
      <p:sp>
        <p:nvSpPr>
          <p:cNvPr id="3" name="Alt Başlık 2">
            <a:extLst>
              <a:ext uri="{FF2B5EF4-FFF2-40B4-BE49-F238E27FC236}">
                <a16:creationId xmlns:a16="http://schemas.microsoft.com/office/drawing/2014/main" id="{3E81E9FA-75AF-2E11-3CAA-83588B5C1E20}"/>
              </a:ext>
            </a:extLst>
          </p:cNvPr>
          <p:cNvSpPr>
            <a:spLocks noGrp="1"/>
          </p:cNvSpPr>
          <p:nvPr>
            <p:ph type="subTitle" idx="1"/>
          </p:nvPr>
        </p:nvSpPr>
        <p:spPr>
          <a:xfrm>
            <a:off x="0" y="2880550"/>
            <a:ext cx="7766936" cy="1096899"/>
          </a:xfrm>
        </p:spPr>
        <p:txBody>
          <a:bodyPr>
            <a:normAutofit/>
          </a:bodyPr>
          <a:lstStyle/>
          <a:p>
            <a:r>
              <a:rPr lang="en-US" sz="2800" b="1" i="0" u="sng" dirty="0">
                <a:solidFill>
                  <a:srgbClr val="1F2328"/>
                </a:solidFill>
                <a:effectLst/>
                <a:highlight>
                  <a:srgbClr val="FFFFFF"/>
                </a:highlight>
                <a:latin typeface="-apple-system"/>
              </a:rPr>
              <a:t>Classification of the Energy Level of Songs</a:t>
            </a:r>
          </a:p>
          <a:p>
            <a:pPr algn="l"/>
            <a:r>
              <a:rPr lang="tr-TR" sz="2800" b="0" i="0" dirty="0">
                <a:solidFill>
                  <a:schemeClr val="tx1"/>
                </a:solidFill>
                <a:effectLst/>
                <a:highlight>
                  <a:srgbClr val="FFFFFF"/>
                </a:highlight>
                <a:latin typeface="-apple-system"/>
              </a:rPr>
              <a:t>              </a:t>
            </a:r>
            <a:endParaRPr lang="en-US" sz="2800" b="1" i="0" dirty="0">
              <a:solidFill>
                <a:srgbClr val="1F2328"/>
              </a:solidFill>
              <a:effectLst/>
              <a:highlight>
                <a:srgbClr val="FFFFFF"/>
              </a:highlight>
              <a:latin typeface="-apple-system"/>
            </a:endParaRPr>
          </a:p>
          <a:p>
            <a:endParaRPr lang="en-US" dirty="0"/>
          </a:p>
        </p:txBody>
      </p:sp>
      <p:sp>
        <p:nvSpPr>
          <p:cNvPr id="4" name="Metin kutusu 3">
            <a:extLst>
              <a:ext uri="{FF2B5EF4-FFF2-40B4-BE49-F238E27FC236}">
                <a16:creationId xmlns:a16="http://schemas.microsoft.com/office/drawing/2014/main" id="{5F887EEF-32CE-7853-76A8-59A7D7E60A26}"/>
              </a:ext>
            </a:extLst>
          </p:cNvPr>
          <p:cNvSpPr txBox="1"/>
          <p:nvPr/>
        </p:nvSpPr>
        <p:spPr>
          <a:xfrm>
            <a:off x="1477926" y="3756322"/>
            <a:ext cx="4221125" cy="1754326"/>
          </a:xfrm>
          <a:prstGeom prst="rect">
            <a:avLst/>
          </a:prstGeom>
          <a:noFill/>
        </p:spPr>
        <p:txBody>
          <a:bodyPr wrap="square" rtlCol="0">
            <a:spAutoFit/>
          </a:bodyPr>
          <a:lstStyle/>
          <a:p>
            <a:pPr algn="l">
              <a:buFont typeface="Arial" panose="020B0604020202020204" pitchFamily="34" charset="0"/>
              <a:buChar char="•"/>
            </a:pPr>
            <a:r>
              <a:rPr lang="en-US" sz="1800" b="0" i="0" dirty="0">
                <a:solidFill>
                  <a:schemeClr val="tx1"/>
                </a:solidFill>
                <a:effectLst/>
                <a:highlight>
                  <a:srgbClr val="FFFFFF"/>
                </a:highlight>
                <a:latin typeface="-apple-system"/>
              </a:rPr>
              <a:t> Convert the variable "energy" to a binary variable (if energy &gt; 50 is 1)</a:t>
            </a:r>
          </a:p>
          <a:p>
            <a:pPr algn="l"/>
            <a:endParaRPr lang="en-US" sz="1800" b="0" i="0" dirty="0">
              <a:solidFill>
                <a:schemeClr val="tx1"/>
              </a:solidFill>
              <a:effectLst/>
              <a:highlight>
                <a:srgbClr val="FFFFFF"/>
              </a:highlight>
              <a:latin typeface="-apple-system"/>
            </a:endParaRPr>
          </a:p>
          <a:p>
            <a:pPr algn="l">
              <a:buFont typeface="Arial" panose="020B0604020202020204" pitchFamily="34" charset="0"/>
              <a:buChar char="•"/>
            </a:pPr>
            <a:r>
              <a:rPr lang="en-US" sz="1800" b="0" i="0" dirty="0">
                <a:solidFill>
                  <a:schemeClr val="tx1"/>
                </a:solidFill>
                <a:effectLst/>
                <a:highlight>
                  <a:srgbClr val="FFFFFF"/>
                </a:highlight>
                <a:latin typeface="-apple-system"/>
              </a:rPr>
              <a:t> Target is whether a song is energetic (energy &gt; 50)</a:t>
            </a:r>
          </a:p>
          <a:p>
            <a:endParaRPr lang="tr-TR" dirty="0"/>
          </a:p>
        </p:txBody>
      </p:sp>
      <p:pic>
        <p:nvPicPr>
          <p:cNvPr id="1026" name="Picture 2" descr="R (programlama dili) - Vikipedi">
            <a:extLst>
              <a:ext uri="{FF2B5EF4-FFF2-40B4-BE49-F238E27FC236}">
                <a16:creationId xmlns:a16="http://schemas.microsoft.com/office/drawing/2014/main" id="{672B6B19-AF9F-C97D-C4FD-CEB2BC1A8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4" y="3965070"/>
            <a:ext cx="2401945" cy="1861572"/>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5E52228D-CC53-26F9-DDF8-DA7C54541C39}"/>
              </a:ext>
            </a:extLst>
          </p:cNvPr>
          <p:cNvSpPr txBox="1"/>
          <p:nvPr/>
        </p:nvSpPr>
        <p:spPr>
          <a:xfrm>
            <a:off x="281762" y="6225836"/>
            <a:ext cx="7607595" cy="369332"/>
          </a:xfrm>
          <a:prstGeom prst="rect">
            <a:avLst/>
          </a:prstGeom>
          <a:noFill/>
        </p:spPr>
        <p:txBody>
          <a:bodyPr wrap="square">
            <a:spAutoFit/>
          </a:bodyPr>
          <a:lstStyle/>
          <a:p>
            <a:pPr algn="l"/>
            <a:r>
              <a:rPr lang="tr-TR" b="1" i="0" u="none" strike="noStrike" dirty="0">
                <a:solidFill>
                  <a:srgbClr val="1F2328"/>
                </a:solidFill>
                <a:effectLst/>
                <a:highlight>
                  <a:srgbClr val="FFFFFF"/>
                </a:highlight>
                <a:latin typeface="-apple-system"/>
                <a:hlinkClick r:id="rId3"/>
              </a:rPr>
              <a:t>https://www.kaggle.com/datasets/nelgiriyewithana/top-spotify-songs-2023</a:t>
            </a:r>
            <a:endParaRPr lang="tr-TR" b="1" i="0" dirty="0">
              <a:solidFill>
                <a:srgbClr val="1F2328"/>
              </a:solidFill>
              <a:effectLst/>
              <a:highlight>
                <a:srgbClr val="FFFFFF"/>
              </a:highlight>
              <a:latin typeface="-apple-system"/>
            </a:endParaRPr>
          </a:p>
        </p:txBody>
      </p:sp>
      <p:sp>
        <p:nvSpPr>
          <p:cNvPr id="7" name="Metin kutusu 6">
            <a:extLst>
              <a:ext uri="{FF2B5EF4-FFF2-40B4-BE49-F238E27FC236}">
                <a16:creationId xmlns:a16="http://schemas.microsoft.com/office/drawing/2014/main" id="{AF59011A-7699-EEE7-DA14-B11C79C126E1}"/>
              </a:ext>
            </a:extLst>
          </p:cNvPr>
          <p:cNvSpPr txBox="1"/>
          <p:nvPr/>
        </p:nvSpPr>
        <p:spPr>
          <a:xfrm>
            <a:off x="2126364" y="1613837"/>
            <a:ext cx="7145374" cy="707886"/>
          </a:xfrm>
          <a:prstGeom prst="rect">
            <a:avLst/>
          </a:prstGeom>
          <a:noFill/>
        </p:spPr>
        <p:txBody>
          <a:bodyPr wrap="square" rtlCol="0">
            <a:spAutoFit/>
          </a:bodyPr>
          <a:lstStyle/>
          <a:p>
            <a:r>
              <a:rPr lang="en-US" sz="2000" dirty="0"/>
              <a:t>- Machine Learning End of Term Presentation -</a:t>
            </a:r>
          </a:p>
          <a:p>
            <a:r>
              <a:rPr lang="en-US" sz="2000" dirty="0"/>
              <a:t>              - </a:t>
            </a:r>
            <a:r>
              <a:rPr lang="en-US" sz="2000" dirty="0" err="1"/>
              <a:t>Dr.Öğr.Üy</a:t>
            </a:r>
            <a:r>
              <a:rPr lang="en-US" sz="2000" dirty="0"/>
              <a:t>. MUSTAFA ÇAVUŞ -</a:t>
            </a:r>
          </a:p>
        </p:txBody>
      </p:sp>
    </p:spTree>
    <p:extLst>
      <p:ext uri="{BB962C8B-B14F-4D97-AF65-F5344CB8AC3E}">
        <p14:creationId xmlns:p14="http://schemas.microsoft.com/office/powerpoint/2010/main" val="1886195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74DCED61-94B6-5E17-149C-7B4374FEBA43}"/>
              </a:ext>
            </a:extLst>
          </p:cNvPr>
          <p:cNvPicPr>
            <a:picLocks noGrp="1" noChangeAspect="1"/>
          </p:cNvPicPr>
          <p:nvPr>
            <p:ph idx="1"/>
          </p:nvPr>
        </p:nvPicPr>
        <p:blipFill>
          <a:blip r:embed="rId2"/>
          <a:stretch>
            <a:fillRect/>
          </a:stretch>
        </p:blipFill>
        <p:spPr>
          <a:xfrm>
            <a:off x="0" y="-1"/>
            <a:ext cx="12192000" cy="759655"/>
          </a:xfrm>
        </p:spPr>
      </p:pic>
      <p:sp>
        <p:nvSpPr>
          <p:cNvPr id="6" name="Metin kutusu 5">
            <a:extLst>
              <a:ext uri="{FF2B5EF4-FFF2-40B4-BE49-F238E27FC236}">
                <a16:creationId xmlns:a16="http://schemas.microsoft.com/office/drawing/2014/main" id="{60D3B7FB-DF74-996E-9B3F-B2A55CE7678A}"/>
              </a:ext>
            </a:extLst>
          </p:cNvPr>
          <p:cNvSpPr txBox="1"/>
          <p:nvPr/>
        </p:nvSpPr>
        <p:spPr>
          <a:xfrm>
            <a:off x="196948" y="759654"/>
            <a:ext cx="6020972" cy="5078313"/>
          </a:xfrm>
          <a:prstGeom prst="rect">
            <a:avLst/>
          </a:prstGeom>
          <a:noFill/>
        </p:spPr>
        <p:txBody>
          <a:bodyPr wrap="square" rtlCol="0">
            <a:spAutoFit/>
          </a:bodyPr>
          <a:lstStyle/>
          <a:p>
            <a:pPr algn="just"/>
            <a:r>
              <a:rPr lang="tr-TR" sz="1800" b="1" u="sng" dirty="0" err="1">
                <a:effectLst/>
                <a:latin typeface="LMRoman10"/>
              </a:rPr>
              <a:t>Accuracy</a:t>
            </a:r>
            <a:r>
              <a:rPr lang="tr-TR" sz="1800" b="1" u="sng" dirty="0">
                <a:effectLst/>
                <a:latin typeface="LMRoman10"/>
              </a:rPr>
              <a:t>: </a:t>
            </a:r>
            <a:r>
              <a:rPr lang="tr-TR" sz="1800" dirty="0" err="1">
                <a:effectLst/>
                <a:latin typeface="LMRoman10"/>
              </a:rPr>
              <a:t>Shows</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proportion</a:t>
            </a:r>
            <a:r>
              <a:rPr lang="tr-TR" sz="1800" dirty="0">
                <a:effectLst/>
                <a:latin typeface="LMRoman10"/>
              </a:rPr>
              <a:t> of </a:t>
            </a:r>
            <a:r>
              <a:rPr lang="tr-TR" sz="1800" dirty="0" err="1">
                <a:effectLst/>
                <a:latin typeface="LMRoman10"/>
              </a:rPr>
              <a:t>observations</a:t>
            </a:r>
            <a:r>
              <a:rPr lang="tr-TR" sz="1800" dirty="0">
                <a:effectLst/>
                <a:latin typeface="LMRoman10"/>
              </a:rPr>
              <a:t> </a:t>
            </a:r>
            <a:r>
              <a:rPr lang="tr-TR" sz="1800" dirty="0" err="1">
                <a:effectLst/>
                <a:latin typeface="LMRoman10"/>
              </a:rPr>
              <a:t>classified</a:t>
            </a:r>
            <a:r>
              <a:rPr lang="tr-TR" sz="1800" dirty="0">
                <a:effectLst/>
                <a:latin typeface="LMRoman10"/>
              </a:rPr>
              <a:t> as </a:t>
            </a:r>
            <a:r>
              <a:rPr lang="tr-TR" sz="1800" dirty="0" err="1">
                <a:effectLst/>
                <a:latin typeface="LMRoman10"/>
              </a:rPr>
              <a:t>correct</a:t>
            </a:r>
            <a:r>
              <a:rPr lang="tr-TR" sz="1800" dirty="0">
                <a:effectLst/>
                <a:latin typeface="LMRoman10"/>
              </a:rPr>
              <a:t>. </a:t>
            </a:r>
            <a:r>
              <a:rPr lang="tr-TR" sz="1800" dirty="0" err="1">
                <a:effectLst/>
                <a:latin typeface="LMRoman10"/>
              </a:rPr>
              <a:t>In</a:t>
            </a:r>
            <a:r>
              <a:rPr lang="tr-TR" sz="1800" dirty="0">
                <a:effectLst/>
                <a:latin typeface="LMRoman10"/>
              </a:rPr>
              <a:t> </a:t>
            </a:r>
            <a:r>
              <a:rPr lang="tr-TR" sz="1800" dirty="0" err="1">
                <a:effectLst/>
                <a:latin typeface="LMRoman10"/>
              </a:rPr>
              <a:t>this</a:t>
            </a:r>
            <a:r>
              <a:rPr lang="tr-TR" sz="1800" dirty="0">
                <a:effectLst/>
                <a:latin typeface="LMRoman10"/>
              </a:rPr>
              <a:t> </a:t>
            </a:r>
            <a:r>
              <a:rPr lang="tr-TR" sz="1800" dirty="0" err="1">
                <a:effectLst/>
                <a:latin typeface="LMRoman10"/>
              </a:rPr>
              <a:t>case</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accuracy</a:t>
            </a:r>
            <a:r>
              <a:rPr lang="tr-TR" sz="1800" dirty="0">
                <a:effectLst/>
                <a:latin typeface="LMRoman10"/>
              </a:rPr>
              <a:t> rate is 0.8663, </a:t>
            </a:r>
            <a:r>
              <a:rPr lang="tr-TR" sz="1800" dirty="0" err="1">
                <a:effectLst/>
                <a:latin typeface="LMRoman10"/>
              </a:rPr>
              <a:t>meaning</a:t>
            </a:r>
            <a:r>
              <a:rPr lang="tr-TR" sz="1800" dirty="0">
                <a:effectLst/>
                <a:latin typeface="LMRoman10"/>
              </a:rPr>
              <a:t> </a:t>
            </a:r>
            <a:r>
              <a:rPr lang="tr-TR" sz="1800" dirty="0" err="1">
                <a:effectLst/>
                <a:latin typeface="LMRoman10"/>
              </a:rPr>
              <a:t>the</a:t>
            </a:r>
            <a:r>
              <a:rPr lang="tr-TR" sz="1800" dirty="0">
                <a:effectLst/>
                <a:latin typeface="LMRoman10"/>
              </a:rPr>
              <a:t> model has a </a:t>
            </a:r>
            <a:r>
              <a:rPr lang="tr-TR" sz="1800" dirty="0" err="1">
                <a:effectLst/>
                <a:latin typeface="LMRoman10"/>
              </a:rPr>
              <a:t>high</a:t>
            </a:r>
            <a:r>
              <a:rPr lang="tr-TR" sz="1800" dirty="0">
                <a:effectLst/>
                <a:latin typeface="LMRoman10"/>
              </a:rPr>
              <a:t> </a:t>
            </a:r>
            <a:r>
              <a:rPr lang="tr-TR" sz="1800" dirty="0" err="1">
                <a:effectLst/>
                <a:latin typeface="LMRoman10"/>
              </a:rPr>
              <a:t>ability</a:t>
            </a:r>
            <a:r>
              <a:rPr lang="tr-TR" sz="1800" dirty="0">
                <a:effectLst/>
                <a:latin typeface="LMRoman10"/>
              </a:rPr>
              <a:t> </a:t>
            </a:r>
            <a:r>
              <a:rPr lang="tr-TR" sz="1800" dirty="0" err="1">
                <a:effectLst/>
                <a:latin typeface="LMRoman10"/>
              </a:rPr>
              <a:t>to</a:t>
            </a:r>
            <a:r>
              <a:rPr lang="tr-TR" sz="1800" dirty="0">
                <a:effectLst/>
                <a:latin typeface="LMRoman10"/>
              </a:rPr>
              <a:t> </a:t>
            </a:r>
            <a:r>
              <a:rPr lang="tr-TR" sz="1800" dirty="0" err="1">
                <a:effectLst/>
                <a:latin typeface="LMRoman10"/>
              </a:rPr>
              <a:t>predict</a:t>
            </a:r>
            <a:r>
              <a:rPr lang="tr-TR" sz="1800" dirty="0">
                <a:effectLst/>
                <a:latin typeface="LMRoman10"/>
              </a:rPr>
              <a:t> </a:t>
            </a:r>
            <a:r>
              <a:rPr lang="tr-TR" sz="1800" dirty="0" err="1">
                <a:effectLst/>
                <a:latin typeface="LMRoman10"/>
              </a:rPr>
              <a:t>correctly</a:t>
            </a:r>
            <a:r>
              <a:rPr lang="tr-TR" sz="1800" dirty="0">
                <a:effectLst/>
                <a:latin typeface="LMRoman10"/>
              </a:rPr>
              <a:t>. </a:t>
            </a:r>
          </a:p>
          <a:p>
            <a:pPr algn="just"/>
            <a:r>
              <a:rPr lang="tr-TR" sz="1800" b="1" u="sng" dirty="0" err="1">
                <a:effectLst/>
                <a:latin typeface="LMRoman10"/>
              </a:rPr>
              <a:t>Sensitivity</a:t>
            </a:r>
            <a:r>
              <a:rPr lang="tr-TR" sz="1800" b="1" u="sng" dirty="0">
                <a:effectLst/>
                <a:latin typeface="LMRoman10"/>
              </a:rPr>
              <a:t>: </a:t>
            </a:r>
            <a:r>
              <a:rPr lang="tr-TR" sz="1800" dirty="0" err="1">
                <a:effectLst/>
                <a:latin typeface="LMRoman10"/>
              </a:rPr>
              <a:t>Shows</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proportion</a:t>
            </a:r>
            <a:r>
              <a:rPr lang="tr-TR" sz="1800" dirty="0">
                <a:effectLst/>
                <a:latin typeface="LMRoman10"/>
              </a:rPr>
              <a:t> of </a:t>
            </a:r>
            <a:r>
              <a:rPr lang="tr-TR" sz="1800" dirty="0" err="1">
                <a:effectLst/>
                <a:latin typeface="LMRoman10"/>
              </a:rPr>
              <a:t>true</a:t>
            </a:r>
            <a:r>
              <a:rPr lang="tr-TR" sz="1800" dirty="0">
                <a:effectLst/>
                <a:latin typeface="LMRoman10"/>
              </a:rPr>
              <a:t> </a:t>
            </a:r>
            <a:r>
              <a:rPr lang="tr-TR" sz="1800" dirty="0" err="1">
                <a:effectLst/>
                <a:latin typeface="LMRoman10"/>
              </a:rPr>
              <a:t>positives</a:t>
            </a:r>
            <a:r>
              <a:rPr lang="tr-TR" sz="1800" dirty="0">
                <a:effectLst/>
                <a:latin typeface="LMRoman10"/>
              </a:rPr>
              <a:t> </a:t>
            </a:r>
            <a:r>
              <a:rPr lang="tr-TR" sz="1800" dirty="0" err="1">
                <a:effectLst/>
                <a:latin typeface="LMRoman10"/>
              </a:rPr>
              <a:t>correctly</a:t>
            </a:r>
            <a:r>
              <a:rPr lang="tr-TR" sz="1800" dirty="0">
                <a:effectLst/>
                <a:latin typeface="LMRoman10"/>
              </a:rPr>
              <a:t> </a:t>
            </a:r>
            <a:r>
              <a:rPr lang="tr-TR" sz="1800" dirty="0" err="1">
                <a:effectLst/>
                <a:latin typeface="LMRoman10"/>
              </a:rPr>
              <a:t>classified</a:t>
            </a:r>
            <a:r>
              <a:rPr lang="tr-TR" sz="1800" dirty="0">
                <a:effectLst/>
                <a:latin typeface="LMRoman10"/>
              </a:rPr>
              <a:t>. </a:t>
            </a:r>
            <a:r>
              <a:rPr lang="tr-TR" sz="1800" dirty="0" err="1">
                <a:effectLst/>
                <a:latin typeface="LMRoman10"/>
              </a:rPr>
              <a:t>In</a:t>
            </a:r>
            <a:r>
              <a:rPr lang="tr-TR" sz="1800" dirty="0">
                <a:effectLst/>
                <a:latin typeface="LMRoman10"/>
              </a:rPr>
              <a:t> </a:t>
            </a:r>
            <a:r>
              <a:rPr lang="tr-TR" sz="1800" dirty="0" err="1">
                <a:effectLst/>
                <a:latin typeface="LMRoman10"/>
              </a:rPr>
              <a:t>this</a:t>
            </a:r>
            <a:r>
              <a:rPr lang="tr-TR" sz="1800" dirty="0">
                <a:effectLst/>
                <a:latin typeface="LMRoman10"/>
              </a:rPr>
              <a:t> </a:t>
            </a:r>
            <a:r>
              <a:rPr lang="tr-TR" sz="1800" dirty="0" err="1">
                <a:effectLst/>
                <a:latin typeface="LMRoman10"/>
              </a:rPr>
              <a:t>case</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precision</a:t>
            </a:r>
            <a:r>
              <a:rPr lang="tr-TR" sz="1800" dirty="0">
                <a:effectLst/>
                <a:latin typeface="LMRoman10"/>
              </a:rPr>
              <a:t> </a:t>
            </a:r>
            <a:r>
              <a:rPr lang="tr-TR" sz="1800" dirty="0" err="1">
                <a:effectLst/>
                <a:latin typeface="LMRoman10"/>
              </a:rPr>
              <a:t>ratio</a:t>
            </a:r>
            <a:r>
              <a:rPr lang="tr-TR" sz="1800" dirty="0">
                <a:effectLst/>
                <a:latin typeface="LMRoman10"/>
              </a:rPr>
              <a:t> is 0.8721, </a:t>
            </a:r>
            <a:r>
              <a:rPr lang="tr-TR" sz="1800" dirty="0" err="1">
                <a:effectLst/>
                <a:latin typeface="LMRoman10"/>
              </a:rPr>
              <a:t>meaning</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model’s</a:t>
            </a:r>
            <a:r>
              <a:rPr lang="tr-TR" sz="1800" dirty="0">
                <a:effectLst/>
                <a:latin typeface="LMRoman10"/>
              </a:rPr>
              <a:t> </a:t>
            </a:r>
            <a:r>
              <a:rPr lang="tr-TR" sz="1800" dirty="0" err="1">
                <a:effectLst/>
                <a:latin typeface="LMRoman10"/>
              </a:rPr>
              <a:t>ability</a:t>
            </a:r>
            <a:r>
              <a:rPr lang="tr-TR" sz="1800" dirty="0">
                <a:effectLst/>
                <a:latin typeface="LMRoman10"/>
              </a:rPr>
              <a:t> </a:t>
            </a:r>
            <a:r>
              <a:rPr lang="tr-TR" sz="1800" dirty="0" err="1">
                <a:effectLst/>
                <a:latin typeface="LMRoman10"/>
              </a:rPr>
              <a:t>to</a:t>
            </a:r>
            <a:r>
              <a:rPr lang="tr-TR" sz="1800" dirty="0">
                <a:effectLst/>
                <a:latin typeface="LMRoman10"/>
              </a:rPr>
              <a:t> </a:t>
            </a:r>
            <a:r>
              <a:rPr lang="tr-TR" sz="1800" dirty="0" err="1">
                <a:effectLst/>
                <a:latin typeface="LMRoman10"/>
              </a:rPr>
              <a:t>correctly</a:t>
            </a:r>
            <a:r>
              <a:rPr lang="tr-TR" sz="1800" dirty="0">
                <a:effectLst/>
                <a:latin typeface="LMRoman10"/>
              </a:rPr>
              <a:t> </a:t>
            </a:r>
            <a:r>
              <a:rPr lang="tr-TR" sz="1800" dirty="0" err="1">
                <a:effectLst/>
                <a:latin typeface="LMRoman10"/>
              </a:rPr>
              <a:t>identify</a:t>
            </a:r>
            <a:r>
              <a:rPr lang="tr-TR" sz="1800" dirty="0">
                <a:effectLst/>
                <a:latin typeface="LMRoman10"/>
              </a:rPr>
              <a:t> </a:t>
            </a:r>
            <a:r>
              <a:rPr lang="tr-TR" sz="1800" dirty="0" err="1">
                <a:effectLst/>
                <a:latin typeface="LMRoman10"/>
              </a:rPr>
              <a:t>positive</a:t>
            </a:r>
            <a:r>
              <a:rPr lang="tr-TR" sz="1800" dirty="0">
                <a:effectLst/>
                <a:latin typeface="LMRoman10"/>
              </a:rPr>
              <a:t> </a:t>
            </a:r>
            <a:r>
              <a:rPr lang="tr-TR" sz="1800" dirty="0" err="1">
                <a:effectLst/>
                <a:latin typeface="LMRoman10"/>
              </a:rPr>
              <a:t>cases</a:t>
            </a:r>
            <a:r>
              <a:rPr lang="tr-TR" sz="1800" dirty="0">
                <a:effectLst/>
                <a:latin typeface="LMRoman10"/>
              </a:rPr>
              <a:t> is </a:t>
            </a:r>
            <a:r>
              <a:rPr lang="tr-TR" sz="1800" dirty="0" err="1">
                <a:effectLst/>
                <a:latin typeface="LMRoman10"/>
              </a:rPr>
              <a:t>quite</a:t>
            </a:r>
            <a:r>
              <a:rPr lang="tr-TR" sz="1800" dirty="0">
                <a:effectLst/>
                <a:latin typeface="LMRoman10"/>
              </a:rPr>
              <a:t> </a:t>
            </a:r>
            <a:r>
              <a:rPr lang="tr-TR" sz="1800" dirty="0" err="1">
                <a:effectLst/>
                <a:latin typeface="LMRoman10"/>
              </a:rPr>
              <a:t>high</a:t>
            </a:r>
            <a:r>
              <a:rPr lang="tr-TR" sz="1800" dirty="0">
                <a:effectLst/>
                <a:latin typeface="LMRoman10"/>
              </a:rPr>
              <a:t>. </a:t>
            </a:r>
          </a:p>
          <a:p>
            <a:pPr algn="just"/>
            <a:r>
              <a:rPr lang="tr-TR" sz="1800" b="1" u="sng" dirty="0" err="1">
                <a:effectLst/>
                <a:latin typeface="LMRoman10"/>
              </a:rPr>
              <a:t>Specificity</a:t>
            </a:r>
            <a:r>
              <a:rPr lang="tr-TR" sz="1800" b="1" u="sng" dirty="0">
                <a:effectLst/>
                <a:latin typeface="LMRoman10"/>
              </a:rPr>
              <a:t>: </a:t>
            </a:r>
            <a:r>
              <a:rPr lang="tr-TR" sz="1800" dirty="0" err="1">
                <a:effectLst/>
                <a:latin typeface="LMRoman10"/>
              </a:rPr>
              <a:t>Shows</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proportion</a:t>
            </a:r>
            <a:r>
              <a:rPr lang="tr-TR" sz="1800" dirty="0">
                <a:effectLst/>
                <a:latin typeface="LMRoman10"/>
              </a:rPr>
              <a:t> of </a:t>
            </a:r>
            <a:r>
              <a:rPr lang="tr-TR" sz="1800" dirty="0" err="1">
                <a:effectLst/>
                <a:latin typeface="LMRoman10"/>
              </a:rPr>
              <a:t>true</a:t>
            </a:r>
            <a:r>
              <a:rPr lang="tr-TR" sz="1800" dirty="0">
                <a:effectLst/>
                <a:latin typeface="LMRoman10"/>
              </a:rPr>
              <a:t> </a:t>
            </a:r>
            <a:r>
              <a:rPr lang="tr-TR" sz="1800" dirty="0" err="1">
                <a:effectLst/>
                <a:latin typeface="LMRoman10"/>
              </a:rPr>
              <a:t>negatives</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are</a:t>
            </a:r>
            <a:r>
              <a:rPr lang="tr-TR" sz="1800" dirty="0">
                <a:effectLst/>
                <a:latin typeface="LMRoman10"/>
              </a:rPr>
              <a:t> </a:t>
            </a:r>
            <a:r>
              <a:rPr lang="tr-TR" sz="1800" dirty="0" err="1">
                <a:effectLst/>
                <a:latin typeface="LMRoman10"/>
              </a:rPr>
              <a:t>correctly</a:t>
            </a:r>
            <a:r>
              <a:rPr lang="tr-TR" sz="1800" dirty="0">
                <a:effectLst/>
                <a:latin typeface="LMRoman10"/>
              </a:rPr>
              <a:t> </a:t>
            </a:r>
            <a:r>
              <a:rPr lang="tr-TR" sz="1800" dirty="0" err="1">
                <a:effectLst/>
                <a:latin typeface="LMRoman10"/>
              </a:rPr>
              <a:t>classified</a:t>
            </a:r>
            <a:r>
              <a:rPr lang="tr-TR" sz="1800" dirty="0">
                <a:effectLst/>
                <a:latin typeface="LMRoman10"/>
              </a:rPr>
              <a:t>. </a:t>
            </a:r>
            <a:r>
              <a:rPr lang="tr-TR" sz="1800" dirty="0" err="1">
                <a:effectLst/>
                <a:latin typeface="LMRoman10"/>
              </a:rPr>
              <a:t>In</a:t>
            </a:r>
            <a:r>
              <a:rPr lang="tr-TR" sz="1800" dirty="0">
                <a:effectLst/>
                <a:latin typeface="LMRoman10"/>
              </a:rPr>
              <a:t> </a:t>
            </a:r>
            <a:r>
              <a:rPr lang="tr-TR" sz="1800" dirty="0" err="1">
                <a:effectLst/>
                <a:latin typeface="LMRoman10"/>
              </a:rPr>
              <a:t>this</a:t>
            </a:r>
            <a:r>
              <a:rPr lang="tr-TR" sz="1800" dirty="0">
                <a:effectLst/>
                <a:latin typeface="LMRoman10"/>
              </a:rPr>
              <a:t> </a:t>
            </a:r>
            <a:r>
              <a:rPr lang="tr-TR" sz="1800" dirty="0" err="1">
                <a:effectLst/>
                <a:latin typeface="LMRoman10"/>
              </a:rPr>
              <a:t>case</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specificity</a:t>
            </a:r>
            <a:r>
              <a:rPr lang="tr-TR" sz="1800" dirty="0">
                <a:effectLst/>
                <a:latin typeface="LMRoman10"/>
              </a:rPr>
              <a:t> </a:t>
            </a:r>
            <a:r>
              <a:rPr lang="tr-TR" sz="1800" dirty="0" err="1">
                <a:effectLst/>
                <a:latin typeface="LMRoman10"/>
              </a:rPr>
              <a:t>ratio</a:t>
            </a:r>
            <a:r>
              <a:rPr lang="tr-TR" sz="1800" dirty="0">
                <a:effectLst/>
                <a:latin typeface="LMRoman10"/>
              </a:rPr>
              <a:t> is 0.8605, </a:t>
            </a:r>
            <a:r>
              <a:rPr lang="tr-TR" sz="1800" dirty="0" err="1">
                <a:effectLst/>
                <a:latin typeface="LMRoman10"/>
              </a:rPr>
              <a:t>meaning</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model’s</a:t>
            </a:r>
            <a:r>
              <a:rPr lang="tr-TR" sz="1800" dirty="0">
                <a:effectLst/>
                <a:latin typeface="LMRoman10"/>
              </a:rPr>
              <a:t> </a:t>
            </a:r>
            <a:r>
              <a:rPr lang="tr-TR" sz="1800" dirty="0" err="1">
                <a:effectLst/>
                <a:latin typeface="LMRoman10"/>
              </a:rPr>
              <a:t>ability</a:t>
            </a:r>
            <a:r>
              <a:rPr lang="tr-TR" sz="1800" dirty="0">
                <a:effectLst/>
                <a:latin typeface="LMRoman10"/>
              </a:rPr>
              <a:t> </a:t>
            </a:r>
            <a:r>
              <a:rPr lang="tr-TR" sz="1800" dirty="0" err="1">
                <a:effectLst/>
                <a:latin typeface="LMRoman10"/>
              </a:rPr>
              <a:t>to</a:t>
            </a:r>
            <a:r>
              <a:rPr lang="tr-TR" sz="1800" dirty="0">
                <a:effectLst/>
                <a:latin typeface="LMRoman10"/>
              </a:rPr>
              <a:t> </a:t>
            </a:r>
            <a:r>
              <a:rPr lang="tr-TR" sz="1800" dirty="0" err="1">
                <a:effectLst/>
                <a:latin typeface="LMRoman10"/>
              </a:rPr>
              <a:t>correctly</a:t>
            </a:r>
            <a:r>
              <a:rPr lang="tr-TR" sz="1800" dirty="0">
                <a:effectLst/>
                <a:latin typeface="LMRoman10"/>
              </a:rPr>
              <a:t> </a:t>
            </a:r>
            <a:r>
              <a:rPr lang="tr-TR" sz="1800" dirty="0" err="1">
                <a:effectLst/>
                <a:latin typeface="LMRoman10"/>
              </a:rPr>
              <a:t>identify</a:t>
            </a:r>
            <a:r>
              <a:rPr lang="tr-TR" sz="1800" dirty="0">
                <a:effectLst/>
                <a:latin typeface="LMRoman10"/>
              </a:rPr>
              <a:t> </a:t>
            </a:r>
            <a:r>
              <a:rPr lang="tr-TR" sz="1800" dirty="0" err="1">
                <a:effectLst/>
                <a:latin typeface="LMRoman10"/>
              </a:rPr>
              <a:t>negative</a:t>
            </a:r>
            <a:r>
              <a:rPr lang="tr-TR" sz="1800" dirty="0">
                <a:effectLst/>
                <a:latin typeface="LMRoman10"/>
              </a:rPr>
              <a:t> </a:t>
            </a:r>
            <a:r>
              <a:rPr lang="tr-TR" sz="1800" dirty="0" err="1">
                <a:effectLst/>
                <a:latin typeface="LMRoman10"/>
              </a:rPr>
              <a:t>situations</a:t>
            </a:r>
            <a:r>
              <a:rPr lang="tr-TR" sz="1800" dirty="0">
                <a:effectLst/>
                <a:latin typeface="LMRoman10"/>
              </a:rPr>
              <a:t> is </a:t>
            </a:r>
            <a:r>
              <a:rPr lang="tr-TR" sz="1800" dirty="0" err="1">
                <a:effectLst/>
                <a:latin typeface="LMRoman10"/>
              </a:rPr>
              <a:t>quite</a:t>
            </a:r>
            <a:r>
              <a:rPr lang="tr-TR" sz="1800" dirty="0">
                <a:effectLst/>
                <a:latin typeface="LMRoman10"/>
              </a:rPr>
              <a:t> </a:t>
            </a:r>
            <a:r>
              <a:rPr lang="tr-TR" sz="1800" dirty="0" err="1">
                <a:effectLst/>
                <a:latin typeface="LMRoman10"/>
              </a:rPr>
              <a:t>high</a:t>
            </a:r>
            <a:r>
              <a:rPr lang="tr-TR" sz="1800" dirty="0">
                <a:effectLst/>
                <a:latin typeface="LMRoman10"/>
              </a:rPr>
              <a:t>. </a:t>
            </a:r>
          </a:p>
          <a:p>
            <a:pPr algn="just"/>
            <a:r>
              <a:rPr lang="tr-TR" sz="1800" b="1" u="sng" dirty="0">
                <a:effectLst/>
                <a:latin typeface="LMRoman10"/>
              </a:rPr>
              <a:t>Kappa </a:t>
            </a:r>
            <a:r>
              <a:rPr lang="tr-TR" sz="1800" b="1" u="sng" dirty="0" err="1">
                <a:effectLst/>
                <a:latin typeface="LMRoman10"/>
              </a:rPr>
              <a:t>Statistic</a:t>
            </a:r>
            <a:r>
              <a:rPr lang="tr-TR" sz="1800" b="1" u="sng" dirty="0">
                <a:effectLst/>
                <a:latin typeface="LMRoman10"/>
              </a:rPr>
              <a:t>: </a:t>
            </a:r>
            <a:r>
              <a:rPr lang="tr-TR" sz="1800" dirty="0" err="1">
                <a:effectLst/>
                <a:latin typeface="LMRoman10"/>
              </a:rPr>
              <a:t>Measures</a:t>
            </a:r>
            <a:r>
              <a:rPr lang="tr-TR" sz="1800" dirty="0">
                <a:effectLst/>
                <a:latin typeface="LMRoman10"/>
              </a:rPr>
              <a:t> how </a:t>
            </a:r>
            <a:r>
              <a:rPr lang="tr-TR" sz="1800" dirty="0" err="1">
                <a:effectLst/>
                <a:latin typeface="LMRoman10"/>
              </a:rPr>
              <a:t>good</a:t>
            </a:r>
            <a:r>
              <a:rPr lang="tr-TR" sz="1800" dirty="0">
                <a:effectLst/>
                <a:latin typeface="LMRoman10"/>
              </a:rPr>
              <a:t> </a:t>
            </a:r>
            <a:r>
              <a:rPr lang="tr-TR" sz="1800" dirty="0" err="1">
                <a:effectLst/>
                <a:latin typeface="LMRoman10"/>
              </a:rPr>
              <a:t>the</a:t>
            </a:r>
            <a:r>
              <a:rPr lang="tr-TR" sz="1800" dirty="0">
                <a:effectLst/>
                <a:latin typeface="LMRoman10"/>
              </a:rPr>
              <a:t> model is </a:t>
            </a:r>
            <a:r>
              <a:rPr lang="tr-TR" sz="1800" dirty="0" err="1">
                <a:effectLst/>
                <a:latin typeface="LMRoman10"/>
              </a:rPr>
              <a:t>relative</a:t>
            </a:r>
            <a:r>
              <a:rPr lang="tr-TR" sz="1800" dirty="0">
                <a:effectLst/>
                <a:latin typeface="LMRoman10"/>
              </a:rPr>
              <a:t> </a:t>
            </a:r>
            <a:r>
              <a:rPr lang="tr-TR" sz="1800" dirty="0" err="1">
                <a:effectLst/>
                <a:latin typeface="LMRoman10"/>
              </a:rPr>
              <a:t>to</a:t>
            </a:r>
            <a:r>
              <a:rPr lang="tr-TR" sz="1800" dirty="0">
                <a:effectLst/>
                <a:latin typeface="LMRoman10"/>
              </a:rPr>
              <a:t> </a:t>
            </a:r>
            <a:r>
              <a:rPr lang="tr-TR" sz="1800" dirty="0" err="1">
                <a:effectLst/>
                <a:latin typeface="LMRoman10"/>
              </a:rPr>
              <a:t>its</a:t>
            </a:r>
            <a:r>
              <a:rPr lang="tr-TR" sz="1800" dirty="0">
                <a:effectLst/>
                <a:latin typeface="LMRoman10"/>
              </a:rPr>
              <a:t> </a:t>
            </a:r>
            <a:r>
              <a:rPr lang="tr-TR" sz="1800" dirty="0" err="1">
                <a:effectLst/>
                <a:latin typeface="LMRoman10"/>
              </a:rPr>
              <a:t>ability</a:t>
            </a:r>
            <a:r>
              <a:rPr lang="tr-TR" sz="1800" dirty="0">
                <a:effectLst/>
                <a:latin typeface="LMRoman10"/>
              </a:rPr>
              <a:t> </a:t>
            </a:r>
            <a:r>
              <a:rPr lang="tr-TR" sz="1800" dirty="0" err="1">
                <a:effectLst/>
                <a:latin typeface="LMRoman10"/>
              </a:rPr>
              <a:t>to</a:t>
            </a:r>
            <a:r>
              <a:rPr lang="tr-TR" sz="1800" dirty="0">
                <a:effectLst/>
                <a:latin typeface="LMRoman10"/>
              </a:rPr>
              <a:t> </a:t>
            </a:r>
            <a:r>
              <a:rPr lang="tr-TR" sz="1800" dirty="0" err="1">
                <a:effectLst/>
                <a:latin typeface="LMRoman10"/>
              </a:rPr>
              <a:t>make</a:t>
            </a:r>
            <a:r>
              <a:rPr lang="tr-TR" sz="1800" dirty="0">
                <a:effectLst/>
                <a:latin typeface="LMRoman10"/>
              </a:rPr>
              <a:t> </a:t>
            </a:r>
            <a:r>
              <a:rPr lang="tr-TR" sz="1800" dirty="0" err="1">
                <a:effectLst/>
                <a:latin typeface="LMRoman10"/>
              </a:rPr>
              <a:t>random</a:t>
            </a:r>
            <a:r>
              <a:rPr lang="tr-TR" sz="1800" dirty="0">
                <a:effectLst/>
                <a:latin typeface="LMRoman10"/>
              </a:rPr>
              <a:t> </a:t>
            </a:r>
            <a:r>
              <a:rPr lang="tr-TR" sz="1800" dirty="0" err="1">
                <a:effectLst/>
                <a:latin typeface="LMRoman10"/>
              </a:rPr>
              <a:t>predictions</a:t>
            </a:r>
            <a:r>
              <a:rPr lang="tr-TR" sz="1800" dirty="0">
                <a:effectLst/>
                <a:latin typeface="LMRoman10"/>
              </a:rPr>
              <a:t>. A </a:t>
            </a:r>
            <a:r>
              <a:rPr lang="tr-TR" sz="1800" dirty="0" err="1">
                <a:effectLst/>
                <a:latin typeface="LMRoman10"/>
              </a:rPr>
              <a:t>value</a:t>
            </a:r>
            <a:r>
              <a:rPr lang="tr-TR" sz="1800" dirty="0">
                <a:effectLst/>
                <a:latin typeface="LMRoman10"/>
              </a:rPr>
              <a:t> </a:t>
            </a:r>
            <a:r>
              <a:rPr lang="tr-TR" sz="1800" dirty="0" err="1">
                <a:effectLst/>
                <a:latin typeface="LMRoman10"/>
              </a:rPr>
              <a:t>close</a:t>
            </a:r>
            <a:r>
              <a:rPr lang="tr-TR" sz="1800" dirty="0">
                <a:effectLst/>
                <a:latin typeface="LMRoman10"/>
              </a:rPr>
              <a:t> </a:t>
            </a:r>
            <a:r>
              <a:rPr lang="tr-TR" sz="1800" dirty="0" err="1">
                <a:effectLst/>
                <a:latin typeface="LMRoman10"/>
              </a:rPr>
              <a:t>to</a:t>
            </a:r>
            <a:r>
              <a:rPr lang="tr-TR" sz="1800" dirty="0">
                <a:effectLst/>
                <a:latin typeface="LMRoman10"/>
              </a:rPr>
              <a:t> 1 </a:t>
            </a:r>
            <a:r>
              <a:rPr lang="tr-TR" sz="1800" dirty="0" err="1">
                <a:effectLst/>
                <a:latin typeface="LMRoman10"/>
              </a:rPr>
              <a:t>indicates</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the</a:t>
            </a:r>
            <a:r>
              <a:rPr lang="tr-TR" sz="1800" dirty="0">
                <a:effectLst/>
                <a:latin typeface="LMRoman10"/>
              </a:rPr>
              <a:t> model is </a:t>
            </a:r>
            <a:r>
              <a:rPr lang="tr-TR" sz="1800" dirty="0" err="1">
                <a:effectLst/>
                <a:latin typeface="LMRoman10"/>
              </a:rPr>
              <a:t>much</a:t>
            </a:r>
            <a:r>
              <a:rPr lang="tr-TR" sz="1800" dirty="0">
                <a:effectLst/>
                <a:latin typeface="LMRoman10"/>
              </a:rPr>
              <a:t> </a:t>
            </a:r>
            <a:r>
              <a:rPr lang="tr-TR" sz="1800" dirty="0" err="1">
                <a:effectLst/>
                <a:latin typeface="LMRoman10"/>
              </a:rPr>
              <a:t>better</a:t>
            </a:r>
            <a:r>
              <a:rPr lang="tr-TR" sz="1800" dirty="0">
                <a:effectLst/>
                <a:latin typeface="LMRoman10"/>
              </a:rPr>
              <a:t> </a:t>
            </a:r>
            <a:r>
              <a:rPr lang="tr-TR" sz="1800" dirty="0" err="1">
                <a:effectLst/>
                <a:latin typeface="LMRoman10"/>
              </a:rPr>
              <a:t>than</a:t>
            </a:r>
            <a:r>
              <a:rPr lang="tr-TR" sz="1800" dirty="0">
                <a:effectLst/>
                <a:latin typeface="LMRoman10"/>
              </a:rPr>
              <a:t> </a:t>
            </a:r>
            <a:r>
              <a:rPr lang="tr-TR" sz="1800" dirty="0" err="1">
                <a:effectLst/>
                <a:latin typeface="LMRoman10"/>
              </a:rPr>
              <a:t>random</a:t>
            </a:r>
            <a:r>
              <a:rPr lang="tr-TR" sz="1800" dirty="0">
                <a:effectLst/>
                <a:latin typeface="LMRoman10"/>
              </a:rPr>
              <a:t> </a:t>
            </a:r>
            <a:r>
              <a:rPr lang="tr-TR" sz="1800" dirty="0" err="1">
                <a:effectLst/>
                <a:latin typeface="LMRoman10"/>
              </a:rPr>
              <a:t>guessing</a:t>
            </a:r>
            <a:r>
              <a:rPr lang="tr-TR" sz="1800" dirty="0">
                <a:effectLst/>
                <a:latin typeface="LMRoman10"/>
              </a:rPr>
              <a:t>. </a:t>
            </a:r>
            <a:r>
              <a:rPr lang="tr-TR" sz="1800" b="1" u="sng" dirty="0" err="1">
                <a:effectLst/>
                <a:latin typeface="LMRoman10"/>
              </a:rPr>
              <a:t>Sensitivity</a:t>
            </a:r>
            <a:r>
              <a:rPr lang="tr-TR" sz="1800" b="1" u="sng" dirty="0">
                <a:effectLst/>
                <a:latin typeface="LMRoman10"/>
              </a:rPr>
              <a:t> (</a:t>
            </a:r>
            <a:r>
              <a:rPr lang="tr-TR" sz="1800" b="1" u="sng" dirty="0" err="1">
                <a:effectLst/>
                <a:latin typeface="LMRoman10"/>
              </a:rPr>
              <a:t>Detection</a:t>
            </a:r>
            <a:r>
              <a:rPr lang="tr-TR" sz="1800" b="1" u="sng" dirty="0">
                <a:effectLst/>
                <a:latin typeface="LMRoman10"/>
              </a:rPr>
              <a:t> Rate): </a:t>
            </a:r>
            <a:r>
              <a:rPr lang="tr-TR" sz="1800" dirty="0" err="1">
                <a:effectLst/>
                <a:latin typeface="LMRoman10"/>
              </a:rPr>
              <a:t>Shows</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detection</a:t>
            </a:r>
            <a:r>
              <a:rPr lang="tr-TR" sz="1800" dirty="0">
                <a:effectLst/>
                <a:latin typeface="LMRoman10"/>
              </a:rPr>
              <a:t> rate of </a:t>
            </a:r>
            <a:r>
              <a:rPr lang="tr-TR" sz="1800" dirty="0" err="1">
                <a:effectLst/>
                <a:latin typeface="LMRoman10"/>
              </a:rPr>
              <a:t>true</a:t>
            </a:r>
            <a:r>
              <a:rPr lang="tr-TR" sz="1800" dirty="0">
                <a:effectLst/>
                <a:latin typeface="LMRoman10"/>
              </a:rPr>
              <a:t> </a:t>
            </a:r>
            <a:r>
              <a:rPr lang="tr-TR" sz="1800" dirty="0" err="1">
                <a:effectLst/>
                <a:latin typeface="LMRoman10"/>
              </a:rPr>
              <a:t>positives</a:t>
            </a:r>
            <a:r>
              <a:rPr lang="tr-TR" sz="1800" dirty="0">
                <a:effectLst/>
                <a:latin typeface="LMRoman10"/>
              </a:rPr>
              <a:t>. </a:t>
            </a:r>
            <a:r>
              <a:rPr lang="tr-TR" sz="1800" dirty="0" err="1">
                <a:effectLst/>
                <a:latin typeface="LMRoman10"/>
              </a:rPr>
              <a:t>In</a:t>
            </a:r>
            <a:r>
              <a:rPr lang="tr-TR" sz="1800" dirty="0">
                <a:effectLst/>
                <a:latin typeface="LMRoman10"/>
              </a:rPr>
              <a:t> </a:t>
            </a:r>
            <a:r>
              <a:rPr lang="tr-TR" sz="1800" dirty="0" err="1">
                <a:effectLst/>
                <a:latin typeface="LMRoman10"/>
              </a:rPr>
              <a:t>this</a:t>
            </a:r>
            <a:r>
              <a:rPr lang="tr-TR" sz="1800" dirty="0">
                <a:effectLst/>
                <a:latin typeface="LMRoman10"/>
              </a:rPr>
              <a:t> </a:t>
            </a:r>
            <a:r>
              <a:rPr lang="tr-TR" sz="1800" dirty="0" err="1">
                <a:effectLst/>
                <a:latin typeface="LMRoman10"/>
              </a:rPr>
              <a:t>case</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detection</a:t>
            </a:r>
            <a:r>
              <a:rPr lang="tr-TR" sz="1800" dirty="0">
                <a:effectLst/>
                <a:latin typeface="LMRoman10"/>
              </a:rPr>
              <a:t> rate is 0.4360, </a:t>
            </a:r>
            <a:r>
              <a:rPr lang="tr-TR" sz="1800" dirty="0" err="1">
                <a:effectLst/>
                <a:latin typeface="LMRoman10"/>
              </a:rPr>
              <a:t>meaning</a:t>
            </a:r>
            <a:r>
              <a:rPr lang="tr-TR" sz="1800" dirty="0">
                <a:effectLst/>
                <a:latin typeface="LMRoman10"/>
              </a:rPr>
              <a:t> </a:t>
            </a:r>
            <a:r>
              <a:rPr lang="tr-TR" sz="1800" dirty="0" err="1">
                <a:effectLst/>
                <a:latin typeface="LMRoman10"/>
              </a:rPr>
              <a:t>only</a:t>
            </a:r>
            <a:r>
              <a:rPr lang="tr-TR" sz="1800" dirty="0">
                <a:effectLst/>
                <a:latin typeface="LMRoman10"/>
              </a:rPr>
              <a:t> 43.60% of </a:t>
            </a:r>
            <a:r>
              <a:rPr lang="tr-TR" sz="1800" dirty="0" err="1">
                <a:effectLst/>
                <a:latin typeface="LMRoman10"/>
              </a:rPr>
              <a:t>true</a:t>
            </a:r>
            <a:r>
              <a:rPr lang="tr-TR" sz="1800" dirty="0">
                <a:effectLst/>
                <a:latin typeface="LMRoman10"/>
              </a:rPr>
              <a:t> </a:t>
            </a:r>
            <a:r>
              <a:rPr lang="tr-TR" sz="1800" dirty="0" err="1">
                <a:effectLst/>
                <a:latin typeface="LMRoman10"/>
              </a:rPr>
              <a:t>positives</a:t>
            </a:r>
            <a:r>
              <a:rPr lang="tr-TR" sz="1800" dirty="0">
                <a:effectLst/>
                <a:latin typeface="LMRoman10"/>
              </a:rPr>
              <a:t> </a:t>
            </a:r>
            <a:r>
              <a:rPr lang="tr-TR" sz="1800" dirty="0" err="1">
                <a:effectLst/>
                <a:latin typeface="LMRoman10"/>
              </a:rPr>
              <a:t>were</a:t>
            </a:r>
            <a:r>
              <a:rPr lang="tr-TR" sz="1800" dirty="0">
                <a:effectLst/>
                <a:latin typeface="LMRoman10"/>
              </a:rPr>
              <a:t> </a:t>
            </a:r>
            <a:r>
              <a:rPr lang="tr-TR" sz="1800" dirty="0" err="1">
                <a:effectLst/>
                <a:latin typeface="LMRoman10"/>
              </a:rPr>
              <a:t>correctly</a:t>
            </a:r>
            <a:r>
              <a:rPr lang="tr-TR" sz="1800" dirty="0">
                <a:effectLst/>
                <a:latin typeface="LMRoman10"/>
              </a:rPr>
              <a:t> </a:t>
            </a:r>
            <a:r>
              <a:rPr lang="tr-TR" sz="1800" dirty="0" err="1">
                <a:effectLst/>
                <a:latin typeface="LMRoman10"/>
              </a:rPr>
              <a:t>detected</a:t>
            </a:r>
            <a:r>
              <a:rPr lang="tr-TR" sz="1800" dirty="0">
                <a:effectLst/>
                <a:latin typeface="LMRoman10"/>
              </a:rPr>
              <a:t>. </a:t>
            </a:r>
            <a:endParaRPr lang="tr-TR" dirty="0"/>
          </a:p>
          <a:p>
            <a:endParaRPr lang="en-US" dirty="0"/>
          </a:p>
        </p:txBody>
      </p:sp>
      <p:pic>
        <p:nvPicPr>
          <p:cNvPr id="7" name="Resim 6">
            <a:extLst>
              <a:ext uri="{FF2B5EF4-FFF2-40B4-BE49-F238E27FC236}">
                <a16:creationId xmlns:a16="http://schemas.microsoft.com/office/drawing/2014/main" id="{0545600D-7066-17A4-5183-B7102FD791C3}"/>
              </a:ext>
            </a:extLst>
          </p:cNvPr>
          <p:cNvPicPr>
            <a:picLocks noChangeAspect="1"/>
          </p:cNvPicPr>
          <p:nvPr/>
        </p:nvPicPr>
        <p:blipFill>
          <a:blip r:embed="rId3"/>
          <a:stretch>
            <a:fillRect/>
          </a:stretch>
        </p:blipFill>
        <p:spPr>
          <a:xfrm>
            <a:off x="7258929" y="691662"/>
            <a:ext cx="4933071" cy="6166338"/>
          </a:xfrm>
          <a:prstGeom prst="rect">
            <a:avLst/>
          </a:prstGeom>
        </p:spPr>
      </p:pic>
    </p:spTree>
    <p:extLst>
      <p:ext uri="{BB962C8B-B14F-4D97-AF65-F5344CB8AC3E}">
        <p14:creationId xmlns:p14="http://schemas.microsoft.com/office/powerpoint/2010/main" val="725505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FFDBD80-C523-5941-BF4F-4D7DAD65B35E}"/>
              </a:ext>
            </a:extLst>
          </p:cNvPr>
          <p:cNvPicPr>
            <a:picLocks noChangeAspect="1"/>
          </p:cNvPicPr>
          <p:nvPr/>
        </p:nvPicPr>
        <p:blipFill>
          <a:blip r:embed="rId2"/>
          <a:stretch>
            <a:fillRect/>
          </a:stretch>
        </p:blipFill>
        <p:spPr>
          <a:xfrm>
            <a:off x="-2" y="354630"/>
            <a:ext cx="9369086" cy="855191"/>
          </a:xfrm>
          <a:prstGeom prst="rect">
            <a:avLst/>
          </a:prstGeom>
        </p:spPr>
      </p:pic>
      <p:sp>
        <p:nvSpPr>
          <p:cNvPr id="3" name="İçerik Yer Tutucusu 2">
            <a:extLst>
              <a:ext uri="{FF2B5EF4-FFF2-40B4-BE49-F238E27FC236}">
                <a16:creationId xmlns:a16="http://schemas.microsoft.com/office/drawing/2014/main" id="{4BB25BB4-FF64-A614-21E5-F305F31092BF}"/>
              </a:ext>
            </a:extLst>
          </p:cNvPr>
          <p:cNvSpPr>
            <a:spLocks noGrp="1"/>
          </p:cNvSpPr>
          <p:nvPr>
            <p:ph idx="1"/>
          </p:nvPr>
        </p:nvSpPr>
        <p:spPr>
          <a:xfrm>
            <a:off x="533916" y="4824037"/>
            <a:ext cx="8596668" cy="3880773"/>
          </a:xfrm>
        </p:spPr>
        <p:txBody>
          <a:bodyPr/>
          <a:lstStyle/>
          <a:p>
            <a:pPr marL="0" indent="0" algn="just">
              <a:buNone/>
            </a:pPr>
            <a:r>
              <a:rPr lang="tr-TR" sz="2400" dirty="0">
                <a:effectLst/>
                <a:latin typeface="LMRoman10"/>
              </a:rPr>
              <a:t>  </a:t>
            </a:r>
            <a:r>
              <a:rPr lang="tr-TR" sz="2400" dirty="0" err="1">
                <a:effectLst/>
                <a:latin typeface="LMRoman10"/>
              </a:rPr>
              <a:t>It</a:t>
            </a:r>
            <a:r>
              <a:rPr lang="tr-TR" sz="2400" dirty="0">
                <a:effectLst/>
                <a:latin typeface="LMRoman10"/>
              </a:rPr>
              <a:t> </a:t>
            </a:r>
            <a:r>
              <a:rPr lang="tr-TR" sz="2400" dirty="0" err="1">
                <a:effectLst/>
                <a:latin typeface="LMRoman10"/>
              </a:rPr>
              <a:t>shows</a:t>
            </a:r>
            <a:r>
              <a:rPr lang="tr-TR" sz="2400" dirty="0">
                <a:effectLst/>
                <a:latin typeface="LMRoman10"/>
              </a:rPr>
              <a:t> </a:t>
            </a:r>
            <a:r>
              <a:rPr lang="tr-TR" sz="2400" dirty="0" err="1">
                <a:effectLst/>
                <a:latin typeface="LMRoman10"/>
              </a:rPr>
              <a:t>that</a:t>
            </a:r>
            <a:r>
              <a:rPr lang="tr-TR" sz="2400" dirty="0">
                <a:effectLst/>
                <a:latin typeface="LMRoman10"/>
              </a:rPr>
              <a:t> </a:t>
            </a:r>
            <a:r>
              <a:rPr lang="tr-TR" sz="2400" dirty="0" err="1">
                <a:effectLst/>
                <a:latin typeface="LMRoman10"/>
              </a:rPr>
              <a:t>the</a:t>
            </a:r>
            <a:r>
              <a:rPr lang="tr-TR" sz="2400" dirty="0">
                <a:effectLst/>
                <a:latin typeface="LMRoman10"/>
              </a:rPr>
              <a:t> </a:t>
            </a:r>
            <a:r>
              <a:rPr lang="tr-TR" sz="2400" dirty="0" err="1">
                <a:effectLst/>
                <a:latin typeface="LMRoman10"/>
              </a:rPr>
              <a:t>obtained</a:t>
            </a:r>
            <a:r>
              <a:rPr lang="tr-TR" sz="2400" dirty="0">
                <a:effectLst/>
                <a:latin typeface="LMRoman10"/>
              </a:rPr>
              <a:t> RMSE, R-</a:t>
            </a:r>
            <a:r>
              <a:rPr lang="tr-TR" sz="2400" dirty="0" err="1">
                <a:effectLst/>
                <a:latin typeface="LMRoman10"/>
              </a:rPr>
              <a:t>squared</a:t>
            </a:r>
            <a:r>
              <a:rPr lang="tr-TR" sz="2400" dirty="0">
                <a:effectLst/>
                <a:latin typeface="LMRoman10"/>
              </a:rPr>
              <a:t> </a:t>
            </a:r>
            <a:r>
              <a:rPr lang="tr-TR" sz="2400" dirty="0" err="1">
                <a:effectLst/>
                <a:latin typeface="LMRoman10"/>
              </a:rPr>
              <a:t>and</a:t>
            </a:r>
            <a:r>
              <a:rPr lang="tr-TR" sz="2400" dirty="0">
                <a:effectLst/>
                <a:latin typeface="LMRoman10"/>
              </a:rPr>
              <a:t> MAE </a:t>
            </a:r>
            <a:r>
              <a:rPr lang="tr-TR" sz="2400" dirty="0" err="1">
                <a:effectLst/>
                <a:latin typeface="LMRoman10"/>
              </a:rPr>
              <a:t>values</a:t>
            </a:r>
            <a:r>
              <a:rPr lang="tr-TR" sz="2400" dirty="0">
                <a:effectLst/>
                <a:latin typeface="LMRoman10"/>
              </a:rPr>
              <a:t> </a:t>
            </a:r>
            <a:r>
              <a:rPr lang="tr-TR" sz="2400" dirty="0" err="1">
                <a:effectLst/>
                <a:latin typeface="LMRoman10"/>
              </a:rPr>
              <a:t>are</a:t>
            </a:r>
            <a:r>
              <a:rPr lang="tr-TR" sz="2400" dirty="0">
                <a:effectLst/>
                <a:latin typeface="LMRoman10"/>
              </a:rPr>
              <a:t> </a:t>
            </a:r>
            <a:r>
              <a:rPr lang="tr-TR" sz="2400" dirty="0" err="1">
                <a:effectLst/>
                <a:latin typeface="LMRoman10"/>
              </a:rPr>
              <a:t>quite</a:t>
            </a:r>
            <a:r>
              <a:rPr lang="tr-TR" sz="2400" dirty="0">
                <a:effectLst/>
                <a:latin typeface="LMRoman10"/>
              </a:rPr>
              <a:t> </a:t>
            </a:r>
            <a:r>
              <a:rPr lang="tr-TR" sz="2400" dirty="0" err="1">
                <a:effectLst/>
                <a:latin typeface="LMRoman10"/>
              </a:rPr>
              <a:t>low</a:t>
            </a:r>
            <a:r>
              <a:rPr lang="tr-TR" sz="2400" dirty="0">
                <a:effectLst/>
                <a:latin typeface="LMRoman10"/>
              </a:rPr>
              <a:t> </a:t>
            </a:r>
            <a:r>
              <a:rPr lang="tr-TR" sz="2400" dirty="0" err="1">
                <a:effectLst/>
                <a:latin typeface="LMRoman10"/>
              </a:rPr>
              <a:t>and</a:t>
            </a:r>
            <a:r>
              <a:rPr lang="tr-TR" sz="2400" dirty="0">
                <a:effectLst/>
                <a:latin typeface="LMRoman10"/>
              </a:rPr>
              <a:t> </a:t>
            </a:r>
            <a:r>
              <a:rPr lang="tr-TR" sz="2400" dirty="0" err="1">
                <a:effectLst/>
                <a:latin typeface="LMRoman10"/>
              </a:rPr>
              <a:t>there</a:t>
            </a:r>
            <a:r>
              <a:rPr lang="tr-TR" sz="2400" dirty="0">
                <a:effectLst/>
                <a:latin typeface="LMRoman10"/>
              </a:rPr>
              <a:t> is </a:t>
            </a:r>
            <a:r>
              <a:rPr lang="tr-TR" sz="2400" dirty="0" err="1">
                <a:effectLst/>
                <a:latin typeface="LMRoman10"/>
              </a:rPr>
              <a:t>no</a:t>
            </a:r>
            <a:r>
              <a:rPr lang="tr-TR" sz="2400" dirty="0">
                <a:effectLst/>
                <a:latin typeface="LMRoman10"/>
              </a:rPr>
              <a:t> </a:t>
            </a:r>
            <a:r>
              <a:rPr lang="tr-TR" sz="2400" dirty="0" err="1">
                <a:effectLst/>
                <a:latin typeface="LMRoman10"/>
              </a:rPr>
              <a:t>sign</a:t>
            </a:r>
            <a:r>
              <a:rPr lang="tr-TR" sz="2400" dirty="0">
                <a:effectLst/>
                <a:latin typeface="LMRoman10"/>
              </a:rPr>
              <a:t> of </a:t>
            </a:r>
            <a:r>
              <a:rPr lang="tr-TR" sz="2400" dirty="0" err="1">
                <a:effectLst/>
                <a:latin typeface="LMRoman10"/>
              </a:rPr>
              <a:t>overfitting</a:t>
            </a:r>
            <a:r>
              <a:rPr lang="tr-TR" sz="2400" dirty="0">
                <a:effectLst/>
                <a:latin typeface="LMRoman10"/>
              </a:rPr>
              <a:t>. </a:t>
            </a:r>
            <a:endParaRPr lang="tr-TR" sz="2400" dirty="0"/>
          </a:p>
          <a:p>
            <a:endParaRPr lang="en-US" dirty="0"/>
          </a:p>
        </p:txBody>
      </p:sp>
      <p:pic>
        <p:nvPicPr>
          <p:cNvPr id="6" name="Resim 5">
            <a:extLst>
              <a:ext uri="{FF2B5EF4-FFF2-40B4-BE49-F238E27FC236}">
                <a16:creationId xmlns:a16="http://schemas.microsoft.com/office/drawing/2014/main" id="{8579D15D-B367-50BA-8322-FD4125A7A076}"/>
              </a:ext>
            </a:extLst>
          </p:cNvPr>
          <p:cNvPicPr>
            <a:picLocks noChangeAspect="1"/>
          </p:cNvPicPr>
          <p:nvPr/>
        </p:nvPicPr>
        <p:blipFill>
          <a:blip r:embed="rId3"/>
          <a:stretch>
            <a:fillRect/>
          </a:stretch>
        </p:blipFill>
        <p:spPr>
          <a:xfrm>
            <a:off x="0" y="1374526"/>
            <a:ext cx="8486828" cy="3059725"/>
          </a:xfrm>
          <a:prstGeom prst="rect">
            <a:avLst/>
          </a:prstGeom>
        </p:spPr>
      </p:pic>
    </p:spTree>
    <p:extLst>
      <p:ext uri="{BB962C8B-B14F-4D97-AF65-F5344CB8AC3E}">
        <p14:creationId xmlns:p14="http://schemas.microsoft.com/office/powerpoint/2010/main" val="1094620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yazı tipi, ekran görüntüsü içeren bir resim&#10;&#10;Açıklama otomatik olarak oluşturuldu">
            <a:extLst>
              <a:ext uri="{FF2B5EF4-FFF2-40B4-BE49-F238E27FC236}">
                <a16:creationId xmlns:a16="http://schemas.microsoft.com/office/drawing/2014/main" id="{36E4BD3E-42FE-5102-21FA-D23BE292740F}"/>
              </a:ext>
            </a:extLst>
          </p:cNvPr>
          <p:cNvPicPr>
            <a:picLocks noGrp="1" noChangeAspect="1"/>
          </p:cNvPicPr>
          <p:nvPr>
            <p:ph idx="1"/>
          </p:nvPr>
        </p:nvPicPr>
        <p:blipFill>
          <a:blip r:embed="rId2"/>
          <a:stretch>
            <a:fillRect/>
          </a:stretch>
        </p:blipFill>
        <p:spPr>
          <a:xfrm>
            <a:off x="-1" y="-1"/>
            <a:ext cx="12192001" cy="2349305"/>
          </a:xfrm>
        </p:spPr>
      </p:pic>
      <p:pic>
        <p:nvPicPr>
          <p:cNvPr id="7" name="Resim 6" descr="metin, çizgi, öykü gelişim çizgisi; kumpas; grafiğini çıkarma, diyagram içeren bir resim&#10;&#10;Açıklama otomatik olarak oluşturuldu">
            <a:extLst>
              <a:ext uri="{FF2B5EF4-FFF2-40B4-BE49-F238E27FC236}">
                <a16:creationId xmlns:a16="http://schemas.microsoft.com/office/drawing/2014/main" id="{05A48179-F0AB-05DA-3595-56CF356646EB}"/>
              </a:ext>
            </a:extLst>
          </p:cNvPr>
          <p:cNvPicPr>
            <a:picLocks noChangeAspect="1"/>
          </p:cNvPicPr>
          <p:nvPr/>
        </p:nvPicPr>
        <p:blipFill>
          <a:blip r:embed="rId3"/>
          <a:stretch>
            <a:fillRect/>
          </a:stretch>
        </p:blipFill>
        <p:spPr>
          <a:xfrm>
            <a:off x="6818141" y="2349304"/>
            <a:ext cx="5373859" cy="4508696"/>
          </a:xfrm>
          <a:prstGeom prst="rect">
            <a:avLst/>
          </a:prstGeom>
        </p:spPr>
      </p:pic>
      <p:sp>
        <p:nvSpPr>
          <p:cNvPr id="8" name="Metin kutusu 7">
            <a:extLst>
              <a:ext uri="{FF2B5EF4-FFF2-40B4-BE49-F238E27FC236}">
                <a16:creationId xmlns:a16="http://schemas.microsoft.com/office/drawing/2014/main" id="{93CACF57-3A2C-147F-0F27-7C90803E6E8C}"/>
              </a:ext>
            </a:extLst>
          </p:cNvPr>
          <p:cNvSpPr txBox="1"/>
          <p:nvPr/>
        </p:nvSpPr>
        <p:spPr>
          <a:xfrm>
            <a:off x="1104312" y="2939036"/>
            <a:ext cx="4609516" cy="3139321"/>
          </a:xfrm>
          <a:prstGeom prst="rect">
            <a:avLst/>
          </a:prstGeom>
          <a:noFill/>
        </p:spPr>
        <p:txBody>
          <a:bodyPr wrap="square" rtlCol="0">
            <a:spAutoFit/>
          </a:bodyPr>
          <a:lstStyle/>
          <a:p>
            <a:pPr algn="just"/>
            <a:r>
              <a:rPr lang="tr-TR" sz="1800" dirty="0">
                <a:effectLst/>
                <a:latin typeface="LMRoman10"/>
              </a:rPr>
              <a:t>  </a:t>
            </a:r>
            <a:r>
              <a:rPr lang="tr-TR" sz="1800" dirty="0" err="1">
                <a:effectLst/>
                <a:latin typeface="LMRoman10"/>
              </a:rPr>
              <a:t>The</a:t>
            </a:r>
            <a:r>
              <a:rPr lang="tr-TR" sz="1800" dirty="0">
                <a:effectLst/>
                <a:latin typeface="LMRoman10"/>
              </a:rPr>
              <a:t> ROC </a:t>
            </a:r>
            <a:r>
              <a:rPr lang="tr-TR" sz="1800" dirty="0" err="1">
                <a:effectLst/>
                <a:latin typeface="LMRoman10"/>
              </a:rPr>
              <a:t>curve</a:t>
            </a:r>
            <a:r>
              <a:rPr lang="tr-TR" sz="1800" dirty="0">
                <a:effectLst/>
                <a:latin typeface="LMRoman10"/>
              </a:rPr>
              <a:t> of </a:t>
            </a:r>
            <a:r>
              <a:rPr lang="tr-TR" sz="1800" dirty="0" err="1">
                <a:effectLst/>
                <a:latin typeface="LMRoman10"/>
              </a:rPr>
              <a:t>the</a:t>
            </a:r>
            <a:r>
              <a:rPr lang="tr-TR" sz="1800" dirty="0">
                <a:effectLst/>
                <a:latin typeface="LMRoman10"/>
              </a:rPr>
              <a:t> model </a:t>
            </a:r>
            <a:r>
              <a:rPr lang="tr-TR" sz="1800" dirty="0" err="1">
                <a:effectLst/>
                <a:latin typeface="LMRoman10"/>
              </a:rPr>
              <a:t>lies</a:t>
            </a:r>
            <a:r>
              <a:rPr lang="tr-TR" sz="1800" dirty="0">
                <a:effectLst/>
                <a:latin typeface="LMRoman10"/>
              </a:rPr>
              <a:t> </a:t>
            </a:r>
            <a:r>
              <a:rPr lang="tr-TR" sz="1800" dirty="0" err="1">
                <a:effectLst/>
                <a:latin typeface="LMRoman10"/>
              </a:rPr>
              <a:t>well</a:t>
            </a:r>
            <a:r>
              <a:rPr lang="tr-TR" sz="1800" dirty="0">
                <a:effectLst/>
                <a:latin typeface="LMRoman10"/>
              </a:rPr>
              <a:t> </a:t>
            </a:r>
            <a:r>
              <a:rPr lang="tr-TR" sz="1800" dirty="0" err="1">
                <a:effectLst/>
                <a:latin typeface="LMRoman10"/>
              </a:rPr>
              <a:t>above</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diagonal</a:t>
            </a:r>
            <a:r>
              <a:rPr lang="tr-TR" sz="1800" dirty="0">
                <a:effectLst/>
                <a:latin typeface="LMRoman10"/>
              </a:rPr>
              <a:t> </a:t>
            </a:r>
            <a:r>
              <a:rPr lang="tr-TR" sz="1800" dirty="0" err="1">
                <a:effectLst/>
                <a:latin typeface="LMRoman10"/>
              </a:rPr>
              <a:t>line</a:t>
            </a:r>
            <a:r>
              <a:rPr lang="tr-TR" sz="1800" dirty="0">
                <a:effectLst/>
                <a:latin typeface="LMRoman10"/>
              </a:rPr>
              <a:t>, </a:t>
            </a:r>
            <a:r>
              <a:rPr lang="tr-TR" sz="1800" dirty="0" err="1">
                <a:effectLst/>
                <a:latin typeface="LMRoman10"/>
              </a:rPr>
              <a:t>indicating</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the</a:t>
            </a:r>
            <a:r>
              <a:rPr lang="tr-TR" sz="1800" dirty="0">
                <a:effectLst/>
                <a:latin typeface="LMRoman10"/>
              </a:rPr>
              <a:t> model has a </a:t>
            </a:r>
            <a:r>
              <a:rPr lang="tr-TR" sz="1800" dirty="0" err="1">
                <a:effectLst/>
                <a:latin typeface="LMRoman10"/>
              </a:rPr>
              <a:t>good</a:t>
            </a:r>
            <a:r>
              <a:rPr lang="tr-TR" sz="1800" dirty="0">
                <a:effectLst/>
                <a:latin typeface="LMRoman10"/>
              </a:rPr>
              <a:t> </a:t>
            </a:r>
            <a:r>
              <a:rPr lang="tr-TR" sz="1800" dirty="0" err="1">
                <a:effectLst/>
                <a:latin typeface="LMRoman10"/>
              </a:rPr>
              <a:t>ability</a:t>
            </a:r>
            <a:r>
              <a:rPr lang="tr-TR" sz="1800" dirty="0">
                <a:effectLst/>
                <a:latin typeface="LMRoman10"/>
              </a:rPr>
              <a:t> </a:t>
            </a:r>
            <a:r>
              <a:rPr lang="tr-TR" sz="1800" dirty="0" err="1">
                <a:effectLst/>
                <a:latin typeface="LMRoman10"/>
              </a:rPr>
              <a:t>to</a:t>
            </a:r>
            <a:r>
              <a:rPr lang="tr-TR" sz="1800" dirty="0">
                <a:effectLst/>
                <a:latin typeface="LMRoman10"/>
              </a:rPr>
              <a:t> </a:t>
            </a:r>
            <a:r>
              <a:rPr lang="tr-TR" sz="1800" dirty="0" err="1">
                <a:effectLst/>
                <a:latin typeface="LMRoman10"/>
              </a:rPr>
              <a:t>distinguish</a:t>
            </a:r>
            <a:r>
              <a:rPr lang="tr-TR" sz="1800" dirty="0">
                <a:effectLst/>
                <a:latin typeface="LMRoman10"/>
              </a:rPr>
              <a:t> </a:t>
            </a:r>
            <a:r>
              <a:rPr lang="tr-TR" sz="1800" dirty="0" err="1">
                <a:effectLst/>
                <a:latin typeface="LMRoman10"/>
              </a:rPr>
              <a:t>positive</a:t>
            </a:r>
            <a:r>
              <a:rPr lang="tr-TR" sz="1800" dirty="0">
                <a:effectLst/>
                <a:latin typeface="LMRoman10"/>
              </a:rPr>
              <a:t> </a:t>
            </a:r>
            <a:r>
              <a:rPr lang="tr-TR" sz="1800" dirty="0" err="1">
                <a:effectLst/>
                <a:latin typeface="LMRoman10"/>
              </a:rPr>
              <a:t>and</a:t>
            </a:r>
            <a:r>
              <a:rPr lang="tr-TR" sz="1800" dirty="0">
                <a:effectLst/>
                <a:latin typeface="LMRoman10"/>
              </a:rPr>
              <a:t> </a:t>
            </a:r>
            <a:r>
              <a:rPr lang="tr-TR" sz="1800" dirty="0" err="1">
                <a:effectLst/>
                <a:latin typeface="LMRoman10"/>
              </a:rPr>
              <a:t>negative</a:t>
            </a:r>
            <a:r>
              <a:rPr lang="tr-TR" sz="1800" dirty="0">
                <a:effectLst/>
                <a:latin typeface="LMRoman10"/>
              </a:rPr>
              <a:t> </a:t>
            </a:r>
            <a:r>
              <a:rPr lang="tr-TR" sz="1800" dirty="0" err="1">
                <a:effectLst/>
                <a:latin typeface="LMRoman10"/>
              </a:rPr>
              <a:t>classes</a:t>
            </a:r>
            <a:r>
              <a:rPr lang="tr-TR" sz="1800" dirty="0">
                <a:effectLst/>
                <a:latin typeface="LMRoman10"/>
              </a:rPr>
              <a:t>. </a:t>
            </a:r>
            <a:r>
              <a:rPr lang="tr-TR" sz="1800" dirty="0" err="1">
                <a:effectLst/>
                <a:latin typeface="LMRoman10"/>
              </a:rPr>
              <a:t>The</a:t>
            </a:r>
            <a:r>
              <a:rPr lang="tr-TR" sz="1800" dirty="0">
                <a:effectLst/>
                <a:latin typeface="LMRoman10"/>
              </a:rPr>
              <a:t> model is </a:t>
            </a:r>
            <a:r>
              <a:rPr lang="tr-TR" sz="1800" dirty="0" err="1">
                <a:effectLst/>
                <a:latin typeface="LMRoman10"/>
              </a:rPr>
              <a:t>able</a:t>
            </a:r>
            <a:r>
              <a:rPr lang="tr-TR" sz="1800" dirty="0">
                <a:effectLst/>
                <a:latin typeface="LMRoman10"/>
              </a:rPr>
              <a:t> </a:t>
            </a:r>
            <a:r>
              <a:rPr lang="tr-TR" sz="1800" dirty="0" err="1">
                <a:effectLst/>
                <a:latin typeface="LMRoman10"/>
              </a:rPr>
              <a:t>to</a:t>
            </a:r>
            <a:r>
              <a:rPr lang="tr-TR" sz="1800" dirty="0">
                <a:effectLst/>
                <a:latin typeface="LMRoman10"/>
              </a:rPr>
              <a:t> </a:t>
            </a:r>
            <a:r>
              <a:rPr lang="tr-TR" sz="1800" dirty="0" err="1">
                <a:effectLst/>
                <a:latin typeface="LMRoman10"/>
              </a:rPr>
              <a:t>maintain</a:t>
            </a:r>
            <a:r>
              <a:rPr lang="tr-TR" sz="1800" dirty="0">
                <a:effectLst/>
                <a:latin typeface="LMRoman10"/>
              </a:rPr>
              <a:t> a </a:t>
            </a:r>
            <a:r>
              <a:rPr lang="tr-TR" sz="1800" dirty="0" err="1">
                <a:effectLst/>
                <a:latin typeface="LMRoman10"/>
              </a:rPr>
              <a:t>low</a:t>
            </a:r>
            <a:r>
              <a:rPr lang="tr-TR" sz="1800" dirty="0">
                <a:effectLst/>
                <a:latin typeface="LMRoman10"/>
              </a:rPr>
              <a:t> FPR </a:t>
            </a:r>
            <a:r>
              <a:rPr lang="tr-TR" sz="1800" dirty="0" err="1">
                <a:effectLst/>
                <a:latin typeface="LMRoman10"/>
              </a:rPr>
              <a:t>while</a:t>
            </a:r>
            <a:r>
              <a:rPr lang="tr-TR" sz="1800" dirty="0">
                <a:effectLst/>
                <a:latin typeface="LMRoman10"/>
              </a:rPr>
              <a:t> </a:t>
            </a:r>
            <a:r>
              <a:rPr lang="tr-TR" sz="1800" dirty="0" err="1">
                <a:effectLst/>
                <a:latin typeface="LMRoman10"/>
              </a:rPr>
              <a:t>achieving</a:t>
            </a:r>
            <a:r>
              <a:rPr lang="tr-TR" sz="1800" dirty="0">
                <a:effectLst/>
                <a:latin typeface="LMRoman10"/>
              </a:rPr>
              <a:t> a </a:t>
            </a:r>
            <a:r>
              <a:rPr lang="tr-TR" sz="1800" dirty="0" err="1">
                <a:effectLst/>
                <a:latin typeface="LMRoman10"/>
              </a:rPr>
              <a:t>high</a:t>
            </a:r>
            <a:r>
              <a:rPr lang="tr-TR" sz="1800" dirty="0">
                <a:effectLst/>
                <a:latin typeface="LMRoman10"/>
              </a:rPr>
              <a:t> TPR. </a:t>
            </a:r>
            <a:r>
              <a:rPr lang="tr-TR" sz="1800" dirty="0" err="1">
                <a:effectLst/>
                <a:latin typeface="LMRoman10"/>
              </a:rPr>
              <a:t>This</a:t>
            </a:r>
            <a:r>
              <a:rPr lang="tr-TR" sz="1800" dirty="0">
                <a:effectLst/>
                <a:latin typeface="LMRoman10"/>
              </a:rPr>
              <a:t> </a:t>
            </a:r>
            <a:r>
              <a:rPr lang="tr-TR" sz="1800" dirty="0" err="1">
                <a:effectLst/>
                <a:latin typeface="LMRoman10"/>
              </a:rPr>
              <a:t>shows</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the</a:t>
            </a:r>
            <a:r>
              <a:rPr lang="tr-TR" sz="1800" dirty="0">
                <a:effectLst/>
                <a:latin typeface="LMRoman10"/>
              </a:rPr>
              <a:t> model is </a:t>
            </a:r>
            <a:r>
              <a:rPr lang="tr-TR" sz="1800" dirty="0" err="1">
                <a:effectLst/>
                <a:latin typeface="LMRoman10"/>
              </a:rPr>
              <a:t>effective</a:t>
            </a:r>
            <a:r>
              <a:rPr lang="tr-TR" sz="1800" dirty="0">
                <a:effectLst/>
                <a:latin typeface="LMRoman10"/>
              </a:rPr>
              <a:t> in </a:t>
            </a:r>
            <a:r>
              <a:rPr lang="tr-TR" sz="1800" dirty="0" err="1">
                <a:effectLst/>
                <a:latin typeface="LMRoman10"/>
              </a:rPr>
              <a:t>distinguishing</a:t>
            </a:r>
            <a:r>
              <a:rPr lang="tr-TR" sz="1800" dirty="0">
                <a:effectLst/>
                <a:latin typeface="LMRoman10"/>
              </a:rPr>
              <a:t> </a:t>
            </a:r>
            <a:r>
              <a:rPr lang="tr-TR" sz="1800" dirty="0" err="1">
                <a:effectLst/>
                <a:latin typeface="LMRoman10"/>
              </a:rPr>
              <a:t>the</a:t>
            </a:r>
            <a:r>
              <a:rPr lang="tr-TR" sz="1800" dirty="0">
                <a:effectLst/>
                <a:latin typeface="LMRoman10"/>
              </a:rPr>
              <a:t> two </a:t>
            </a:r>
            <a:r>
              <a:rPr lang="tr-TR" sz="1800" dirty="0" err="1">
                <a:effectLst/>
                <a:latin typeface="LMRoman10"/>
              </a:rPr>
              <a:t>classes</a:t>
            </a:r>
            <a:r>
              <a:rPr lang="tr-TR" sz="1800" dirty="0">
                <a:effectLst/>
                <a:latin typeface="LMRoman10"/>
              </a:rPr>
              <a:t>. </a:t>
            </a:r>
            <a:r>
              <a:rPr lang="tr-TR" sz="1800" dirty="0" err="1">
                <a:effectLst/>
                <a:latin typeface="LMRoman10"/>
              </a:rPr>
              <a:t>Overall</a:t>
            </a:r>
            <a:r>
              <a:rPr lang="tr-TR" sz="1800" dirty="0">
                <a:effectLst/>
                <a:latin typeface="LMRoman10"/>
              </a:rPr>
              <a:t>, </a:t>
            </a:r>
            <a:r>
              <a:rPr lang="tr-TR" sz="1800" dirty="0" err="1">
                <a:effectLst/>
                <a:latin typeface="LMRoman10"/>
              </a:rPr>
              <a:t>the</a:t>
            </a:r>
            <a:r>
              <a:rPr lang="tr-TR" sz="1800" dirty="0">
                <a:effectLst/>
                <a:latin typeface="LMRoman10"/>
              </a:rPr>
              <a:t> ROC </a:t>
            </a:r>
            <a:r>
              <a:rPr lang="tr-TR" sz="1800" dirty="0" err="1">
                <a:effectLst/>
                <a:latin typeface="LMRoman10"/>
              </a:rPr>
              <a:t>curve</a:t>
            </a:r>
            <a:r>
              <a:rPr lang="tr-TR" sz="1800" dirty="0">
                <a:effectLst/>
                <a:latin typeface="LMRoman10"/>
              </a:rPr>
              <a:t> </a:t>
            </a:r>
            <a:r>
              <a:rPr lang="tr-TR" sz="1800" dirty="0" err="1">
                <a:effectLst/>
                <a:latin typeface="LMRoman10"/>
              </a:rPr>
              <a:t>shows</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the</a:t>
            </a:r>
            <a:r>
              <a:rPr lang="tr-TR" sz="1800" dirty="0">
                <a:effectLst/>
                <a:latin typeface="LMRoman10"/>
              </a:rPr>
              <a:t> model </a:t>
            </a:r>
            <a:r>
              <a:rPr lang="tr-TR" sz="1800" dirty="0" err="1">
                <a:effectLst/>
                <a:latin typeface="LMRoman10"/>
              </a:rPr>
              <a:t>performs</a:t>
            </a:r>
            <a:r>
              <a:rPr lang="tr-TR" sz="1800" dirty="0">
                <a:effectLst/>
                <a:latin typeface="LMRoman10"/>
              </a:rPr>
              <a:t> </a:t>
            </a:r>
            <a:r>
              <a:rPr lang="tr-TR" sz="1800" dirty="0" err="1">
                <a:effectLst/>
                <a:latin typeface="LMRoman10"/>
              </a:rPr>
              <a:t>well</a:t>
            </a:r>
            <a:r>
              <a:rPr lang="tr-TR" sz="1800" dirty="0">
                <a:effectLst/>
                <a:latin typeface="LMRoman10"/>
              </a:rPr>
              <a:t> in </a:t>
            </a:r>
            <a:r>
              <a:rPr lang="tr-TR" sz="1800" dirty="0" err="1">
                <a:effectLst/>
                <a:latin typeface="LMRoman10"/>
              </a:rPr>
              <a:t>classifying</a:t>
            </a:r>
            <a:r>
              <a:rPr lang="tr-TR" sz="1800" dirty="0">
                <a:effectLst/>
                <a:latin typeface="LMRoman10"/>
              </a:rPr>
              <a:t> </a:t>
            </a:r>
            <a:r>
              <a:rPr lang="tr-TR" sz="1800" dirty="0" err="1">
                <a:effectLst/>
                <a:latin typeface="LMRoman10"/>
              </a:rPr>
              <a:t>samples</a:t>
            </a:r>
            <a:r>
              <a:rPr lang="tr-TR" sz="1800" dirty="0">
                <a:effectLst/>
                <a:latin typeface="LMRoman10"/>
              </a:rPr>
              <a:t> </a:t>
            </a:r>
            <a:r>
              <a:rPr lang="tr-TR" sz="1800" dirty="0" err="1">
                <a:effectLst/>
                <a:latin typeface="LMRoman10"/>
              </a:rPr>
              <a:t>and</a:t>
            </a:r>
            <a:r>
              <a:rPr lang="tr-TR" sz="1800" dirty="0">
                <a:effectLst/>
                <a:latin typeface="LMRoman10"/>
              </a:rPr>
              <a:t> </a:t>
            </a:r>
            <a:r>
              <a:rPr lang="tr-TR" sz="1800" dirty="0" err="1">
                <a:effectLst/>
                <a:latin typeface="LMRoman10"/>
              </a:rPr>
              <a:t>provides</a:t>
            </a:r>
            <a:r>
              <a:rPr lang="tr-TR" sz="1800" dirty="0">
                <a:effectLst/>
                <a:latin typeface="LMRoman10"/>
              </a:rPr>
              <a:t> a </a:t>
            </a:r>
            <a:r>
              <a:rPr lang="tr-TR" sz="1800" dirty="0" err="1">
                <a:effectLst/>
                <a:latin typeface="LMRoman10"/>
              </a:rPr>
              <a:t>good</a:t>
            </a:r>
            <a:r>
              <a:rPr lang="tr-TR" sz="1800" dirty="0">
                <a:effectLst/>
                <a:latin typeface="LMRoman10"/>
              </a:rPr>
              <a:t> </a:t>
            </a:r>
            <a:r>
              <a:rPr lang="tr-TR" sz="1800" dirty="0" err="1">
                <a:effectLst/>
                <a:latin typeface="LMRoman10"/>
              </a:rPr>
              <a:t>balance</a:t>
            </a:r>
            <a:r>
              <a:rPr lang="tr-TR" sz="1800" dirty="0">
                <a:effectLst/>
                <a:latin typeface="LMRoman10"/>
              </a:rPr>
              <a:t> </a:t>
            </a:r>
            <a:r>
              <a:rPr lang="tr-TR" sz="1800" dirty="0" err="1">
                <a:effectLst/>
                <a:latin typeface="LMRoman10"/>
              </a:rPr>
              <a:t>between</a:t>
            </a:r>
            <a:r>
              <a:rPr lang="tr-TR" sz="1800" dirty="0">
                <a:effectLst/>
                <a:latin typeface="LMRoman10"/>
              </a:rPr>
              <a:t> </a:t>
            </a:r>
            <a:r>
              <a:rPr lang="tr-TR" sz="1800" dirty="0" err="1">
                <a:effectLst/>
                <a:latin typeface="LMRoman10"/>
              </a:rPr>
              <a:t>sensitivity</a:t>
            </a:r>
            <a:r>
              <a:rPr lang="tr-TR" sz="1800" dirty="0">
                <a:effectLst/>
                <a:latin typeface="LMRoman10"/>
              </a:rPr>
              <a:t> </a:t>
            </a:r>
            <a:r>
              <a:rPr lang="tr-TR" sz="1800" dirty="0" err="1">
                <a:effectLst/>
                <a:latin typeface="LMRoman10"/>
              </a:rPr>
              <a:t>and</a:t>
            </a:r>
            <a:r>
              <a:rPr lang="tr-TR" sz="1800" dirty="0">
                <a:effectLst/>
                <a:latin typeface="LMRoman10"/>
              </a:rPr>
              <a:t> </a:t>
            </a:r>
            <a:r>
              <a:rPr lang="tr-TR" sz="1800" dirty="0" err="1">
                <a:effectLst/>
                <a:latin typeface="LMRoman10"/>
              </a:rPr>
              <a:t>specificity</a:t>
            </a:r>
            <a:r>
              <a:rPr lang="tr-TR" sz="1800" dirty="0">
                <a:effectLst/>
                <a:latin typeface="LMRoman10"/>
              </a:rPr>
              <a:t>. </a:t>
            </a:r>
            <a:endParaRPr lang="tr-TR" dirty="0"/>
          </a:p>
          <a:p>
            <a:endParaRPr lang="en-US" dirty="0"/>
          </a:p>
        </p:txBody>
      </p:sp>
    </p:spTree>
    <p:extLst>
      <p:ext uri="{BB962C8B-B14F-4D97-AF65-F5344CB8AC3E}">
        <p14:creationId xmlns:p14="http://schemas.microsoft.com/office/powerpoint/2010/main" val="1797098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2E4DCF25-5513-3DFB-9E92-CDE181C0DFD0}"/>
              </a:ext>
            </a:extLst>
          </p:cNvPr>
          <p:cNvPicPr>
            <a:picLocks noGrp="1" noChangeAspect="1"/>
          </p:cNvPicPr>
          <p:nvPr>
            <p:ph idx="1"/>
          </p:nvPr>
        </p:nvPicPr>
        <p:blipFill>
          <a:blip r:embed="rId2"/>
          <a:stretch>
            <a:fillRect/>
          </a:stretch>
        </p:blipFill>
        <p:spPr>
          <a:xfrm>
            <a:off x="0" y="1411348"/>
            <a:ext cx="12220706" cy="980159"/>
          </a:xfrm>
        </p:spPr>
      </p:pic>
      <p:sp>
        <p:nvSpPr>
          <p:cNvPr id="6" name="Metin kutusu 5">
            <a:extLst>
              <a:ext uri="{FF2B5EF4-FFF2-40B4-BE49-F238E27FC236}">
                <a16:creationId xmlns:a16="http://schemas.microsoft.com/office/drawing/2014/main" id="{2C2ABB6C-A7BE-382E-6324-41836AEAEC75}"/>
              </a:ext>
            </a:extLst>
          </p:cNvPr>
          <p:cNvSpPr txBox="1"/>
          <p:nvPr/>
        </p:nvSpPr>
        <p:spPr>
          <a:xfrm>
            <a:off x="1350498" y="2996418"/>
            <a:ext cx="7019778" cy="2585323"/>
          </a:xfrm>
          <a:prstGeom prst="rect">
            <a:avLst/>
          </a:prstGeom>
          <a:noFill/>
        </p:spPr>
        <p:txBody>
          <a:bodyPr wrap="square" rtlCol="0">
            <a:spAutoFit/>
          </a:bodyPr>
          <a:lstStyle/>
          <a:p>
            <a:pPr algn="just"/>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Brier</a:t>
            </a:r>
            <a:r>
              <a:rPr lang="tr-TR" sz="1800" dirty="0">
                <a:effectLst/>
                <a:latin typeface="LMRoman10"/>
              </a:rPr>
              <a:t> </a:t>
            </a:r>
            <a:r>
              <a:rPr lang="tr-TR" sz="1800" dirty="0" err="1">
                <a:effectLst/>
                <a:latin typeface="LMRoman10"/>
              </a:rPr>
              <a:t>score</a:t>
            </a:r>
            <a:r>
              <a:rPr lang="tr-TR" sz="1800" dirty="0">
                <a:effectLst/>
                <a:latin typeface="LMRoman10"/>
              </a:rPr>
              <a:t> is a </a:t>
            </a:r>
            <a:r>
              <a:rPr lang="tr-TR" sz="1800" dirty="0" err="1">
                <a:effectLst/>
                <a:latin typeface="LMRoman10"/>
              </a:rPr>
              <a:t>measure</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assesses</a:t>
            </a:r>
            <a:r>
              <a:rPr lang="tr-TR" sz="1800" dirty="0">
                <a:effectLst/>
                <a:latin typeface="LMRoman10"/>
              </a:rPr>
              <a:t> how </a:t>
            </a:r>
            <a:r>
              <a:rPr lang="tr-TR" sz="1800" dirty="0" err="1">
                <a:effectLst/>
                <a:latin typeface="LMRoman10"/>
              </a:rPr>
              <a:t>well</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predictions</a:t>
            </a:r>
            <a:r>
              <a:rPr lang="tr-TR" sz="1800" dirty="0">
                <a:effectLst/>
                <a:latin typeface="LMRoman10"/>
              </a:rPr>
              <a:t> of a model </a:t>
            </a:r>
            <a:r>
              <a:rPr lang="tr-TR" sz="1800" dirty="0" err="1">
                <a:effectLst/>
                <a:latin typeface="LMRoman10"/>
              </a:rPr>
              <a:t>align</a:t>
            </a:r>
            <a:r>
              <a:rPr lang="tr-TR" sz="1800" dirty="0">
                <a:effectLst/>
                <a:latin typeface="LMRoman10"/>
              </a:rPr>
              <a:t> </a:t>
            </a:r>
            <a:r>
              <a:rPr lang="tr-TR" sz="1800" dirty="0" err="1">
                <a:effectLst/>
                <a:latin typeface="LMRoman10"/>
              </a:rPr>
              <a:t>with</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true</a:t>
            </a:r>
            <a:r>
              <a:rPr lang="tr-TR" sz="1800" dirty="0">
                <a:effectLst/>
                <a:latin typeface="LMRoman10"/>
              </a:rPr>
              <a:t> </a:t>
            </a:r>
            <a:r>
              <a:rPr lang="tr-TR" sz="1800" dirty="0" err="1">
                <a:effectLst/>
                <a:latin typeface="LMRoman10"/>
              </a:rPr>
              <a:t>labels</a:t>
            </a:r>
            <a:r>
              <a:rPr lang="tr-TR" sz="1800" dirty="0">
                <a:effectLst/>
                <a:latin typeface="LMRoman10"/>
              </a:rPr>
              <a:t>. </a:t>
            </a:r>
            <a:r>
              <a:rPr lang="tr-TR" sz="1800" dirty="0" err="1">
                <a:effectLst/>
                <a:latin typeface="LMRoman10"/>
              </a:rPr>
              <a:t>In</a:t>
            </a:r>
            <a:r>
              <a:rPr lang="tr-TR" sz="1800" dirty="0">
                <a:effectLst/>
                <a:latin typeface="LMRoman10"/>
              </a:rPr>
              <a:t> </a:t>
            </a:r>
            <a:r>
              <a:rPr lang="tr-TR" sz="1800" dirty="0" err="1">
                <a:effectLst/>
                <a:latin typeface="LMRoman10"/>
              </a:rPr>
              <a:t>this</a:t>
            </a:r>
            <a:r>
              <a:rPr lang="tr-TR" sz="1800" dirty="0">
                <a:effectLst/>
                <a:latin typeface="LMRoman10"/>
              </a:rPr>
              <a:t> </a:t>
            </a:r>
            <a:r>
              <a:rPr lang="tr-TR" sz="1800" dirty="0" err="1">
                <a:effectLst/>
                <a:latin typeface="LMRoman10"/>
              </a:rPr>
              <a:t>particular</a:t>
            </a:r>
            <a:r>
              <a:rPr lang="tr-TR" sz="1800" dirty="0">
                <a:effectLst/>
                <a:latin typeface="LMRoman10"/>
              </a:rPr>
              <a:t> </a:t>
            </a:r>
            <a:r>
              <a:rPr lang="tr-TR" sz="1800" dirty="0" err="1">
                <a:effectLst/>
                <a:latin typeface="LMRoman10"/>
              </a:rPr>
              <a:t>case</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Brier</a:t>
            </a:r>
            <a:r>
              <a:rPr lang="tr-TR" sz="1800" dirty="0">
                <a:effectLst/>
                <a:latin typeface="LMRoman10"/>
              </a:rPr>
              <a:t> </a:t>
            </a:r>
            <a:r>
              <a:rPr lang="tr-TR" sz="1800" dirty="0" err="1">
                <a:effectLst/>
                <a:latin typeface="LMRoman10"/>
              </a:rPr>
              <a:t>score</a:t>
            </a:r>
            <a:r>
              <a:rPr lang="tr-TR" sz="1800" dirty="0">
                <a:effectLst/>
                <a:latin typeface="LMRoman10"/>
              </a:rPr>
              <a:t> has </a:t>
            </a:r>
            <a:r>
              <a:rPr lang="tr-TR" sz="1800" dirty="0" err="1">
                <a:effectLst/>
                <a:latin typeface="LMRoman10"/>
              </a:rPr>
              <a:t>been</a:t>
            </a:r>
            <a:r>
              <a:rPr lang="tr-TR" sz="1800" dirty="0">
                <a:effectLst/>
                <a:latin typeface="LMRoman10"/>
              </a:rPr>
              <a:t> </a:t>
            </a:r>
            <a:r>
              <a:rPr lang="tr-TR" sz="1800" dirty="0" err="1">
                <a:effectLst/>
                <a:latin typeface="LMRoman10"/>
              </a:rPr>
              <a:t>calculated</a:t>
            </a:r>
            <a:r>
              <a:rPr lang="tr-TR" sz="1800" dirty="0">
                <a:effectLst/>
                <a:latin typeface="LMRoman10"/>
              </a:rPr>
              <a:t> as 0.1479531. A </a:t>
            </a:r>
            <a:r>
              <a:rPr lang="tr-TR" sz="1800" dirty="0" err="1">
                <a:effectLst/>
                <a:latin typeface="LMRoman10"/>
              </a:rPr>
              <a:t>lower</a:t>
            </a:r>
            <a:r>
              <a:rPr lang="tr-TR" sz="1800" dirty="0">
                <a:effectLst/>
                <a:latin typeface="LMRoman10"/>
              </a:rPr>
              <a:t> </a:t>
            </a:r>
            <a:r>
              <a:rPr lang="tr-TR" sz="1800" dirty="0" err="1">
                <a:effectLst/>
                <a:latin typeface="LMRoman10"/>
              </a:rPr>
              <a:t>Brier</a:t>
            </a:r>
            <a:r>
              <a:rPr lang="tr-TR" sz="1800" dirty="0">
                <a:effectLst/>
                <a:latin typeface="LMRoman10"/>
              </a:rPr>
              <a:t> </a:t>
            </a:r>
            <a:r>
              <a:rPr lang="tr-TR" sz="1800" dirty="0" err="1">
                <a:effectLst/>
                <a:latin typeface="LMRoman10"/>
              </a:rPr>
              <a:t>score</a:t>
            </a:r>
            <a:r>
              <a:rPr lang="tr-TR" sz="1800" dirty="0">
                <a:effectLst/>
                <a:latin typeface="LMRoman10"/>
              </a:rPr>
              <a:t> </a:t>
            </a:r>
            <a:r>
              <a:rPr lang="tr-TR" sz="1800" dirty="0" err="1">
                <a:effectLst/>
                <a:latin typeface="LMRoman10"/>
              </a:rPr>
              <a:t>indicates</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model’s</a:t>
            </a:r>
            <a:r>
              <a:rPr lang="tr-TR" sz="1800" dirty="0">
                <a:effectLst/>
                <a:latin typeface="LMRoman10"/>
              </a:rPr>
              <a:t> </a:t>
            </a:r>
            <a:r>
              <a:rPr lang="tr-TR" sz="1800" dirty="0" err="1">
                <a:effectLst/>
                <a:latin typeface="LMRoman10"/>
              </a:rPr>
              <a:t>predictions</a:t>
            </a:r>
            <a:r>
              <a:rPr lang="tr-TR" sz="1800" dirty="0">
                <a:effectLst/>
                <a:latin typeface="LMRoman10"/>
              </a:rPr>
              <a:t> </a:t>
            </a:r>
            <a:r>
              <a:rPr lang="tr-TR" sz="1800" dirty="0" err="1">
                <a:effectLst/>
                <a:latin typeface="LMRoman10"/>
              </a:rPr>
              <a:t>are</a:t>
            </a:r>
            <a:r>
              <a:rPr lang="tr-TR" sz="1800" dirty="0">
                <a:effectLst/>
                <a:latin typeface="LMRoman10"/>
              </a:rPr>
              <a:t> </a:t>
            </a:r>
            <a:r>
              <a:rPr lang="tr-TR" sz="1800" dirty="0" err="1">
                <a:effectLst/>
                <a:latin typeface="LMRoman10"/>
              </a:rPr>
              <a:t>more</a:t>
            </a:r>
            <a:r>
              <a:rPr lang="tr-TR" sz="1800" dirty="0">
                <a:effectLst/>
                <a:latin typeface="LMRoman10"/>
              </a:rPr>
              <a:t> in </a:t>
            </a:r>
            <a:r>
              <a:rPr lang="tr-TR" sz="1800" dirty="0" err="1">
                <a:effectLst/>
                <a:latin typeface="LMRoman10"/>
              </a:rPr>
              <a:t>line</a:t>
            </a:r>
            <a:r>
              <a:rPr lang="tr-TR" sz="1800" dirty="0">
                <a:effectLst/>
                <a:latin typeface="LMRoman10"/>
              </a:rPr>
              <a:t> </a:t>
            </a:r>
            <a:r>
              <a:rPr lang="tr-TR" sz="1800" dirty="0" err="1">
                <a:effectLst/>
                <a:latin typeface="LMRoman10"/>
              </a:rPr>
              <a:t>with</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true</a:t>
            </a:r>
            <a:r>
              <a:rPr lang="tr-TR" sz="1800" dirty="0">
                <a:effectLst/>
                <a:latin typeface="LMRoman10"/>
              </a:rPr>
              <a:t> </a:t>
            </a:r>
            <a:r>
              <a:rPr lang="tr-TR" sz="1800" dirty="0" err="1">
                <a:effectLst/>
                <a:latin typeface="LMRoman10"/>
              </a:rPr>
              <a:t>labels</a:t>
            </a:r>
            <a:r>
              <a:rPr lang="tr-TR" sz="1800" dirty="0">
                <a:effectLst/>
                <a:latin typeface="LMRoman10"/>
              </a:rPr>
              <a:t>. </a:t>
            </a:r>
            <a:r>
              <a:rPr lang="tr-TR" sz="1800" dirty="0" err="1">
                <a:effectLst/>
                <a:latin typeface="LMRoman10"/>
              </a:rPr>
              <a:t>Therefore</a:t>
            </a:r>
            <a:r>
              <a:rPr lang="tr-TR" sz="1800" dirty="0">
                <a:effectLst/>
                <a:latin typeface="LMRoman10"/>
              </a:rPr>
              <a:t>, a </a:t>
            </a:r>
            <a:r>
              <a:rPr lang="tr-TR" sz="1800" dirty="0" err="1">
                <a:effectLst/>
                <a:latin typeface="LMRoman10"/>
              </a:rPr>
              <a:t>Brier</a:t>
            </a:r>
            <a:r>
              <a:rPr lang="tr-TR" sz="1800" dirty="0">
                <a:effectLst/>
                <a:latin typeface="LMRoman10"/>
              </a:rPr>
              <a:t> </a:t>
            </a:r>
            <a:r>
              <a:rPr lang="tr-TR" sz="1800" dirty="0" err="1">
                <a:effectLst/>
                <a:latin typeface="LMRoman10"/>
              </a:rPr>
              <a:t>score</a:t>
            </a:r>
            <a:r>
              <a:rPr lang="tr-TR" sz="1800" dirty="0">
                <a:effectLst/>
                <a:latin typeface="LMRoman10"/>
              </a:rPr>
              <a:t> of 0.1479531 </a:t>
            </a:r>
            <a:r>
              <a:rPr lang="tr-TR" sz="1800" dirty="0" err="1">
                <a:effectLst/>
                <a:latin typeface="LMRoman10"/>
              </a:rPr>
              <a:t>suggests</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model’s</a:t>
            </a:r>
            <a:r>
              <a:rPr lang="tr-TR" sz="1800" dirty="0">
                <a:effectLst/>
                <a:latin typeface="LMRoman10"/>
              </a:rPr>
              <a:t> </a:t>
            </a:r>
            <a:r>
              <a:rPr lang="tr-TR" sz="1800" dirty="0" err="1">
                <a:effectLst/>
                <a:latin typeface="LMRoman10"/>
              </a:rPr>
              <a:t>predictions</a:t>
            </a:r>
            <a:r>
              <a:rPr lang="tr-TR" sz="1800" dirty="0">
                <a:effectLst/>
                <a:latin typeface="LMRoman10"/>
              </a:rPr>
              <a:t> </a:t>
            </a:r>
            <a:r>
              <a:rPr lang="tr-TR" sz="1800" dirty="0" err="1">
                <a:effectLst/>
                <a:latin typeface="LMRoman10"/>
              </a:rPr>
              <a:t>are</a:t>
            </a:r>
            <a:r>
              <a:rPr lang="tr-TR" sz="1800" dirty="0">
                <a:effectLst/>
                <a:latin typeface="LMRoman10"/>
              </a:rPr>
              <a:t> </a:t>
            </a:r>
            <a:r>
              <a:rPr lang="tr-TR" sz="1800" dirty="0" err="1">
                <a:effectLst/>
                <a:latin typeface="LMRoman10"/>
              </a:rPr>
              <a:t>generally</a:t>
            </a:r>
            <a:r>
              <a:rPr lang="tr-TR" sz="1800" dirty="0">
                <a:effectLst/>
                <a:latin typeface="LMRoman10"/>
              </a:rPr>
              <a:t> </a:t>
            </a:r>
            <a:r>
              <a:rPr lang="tr-TR" sz="1800" dirty="0" err="1">
                <a:effectLst/>
                <a:latin typeface="LMRoman10"/>
              </a:rPr>
              <a:t>acceptably</a:t>
            </a:r>
            <a:r>
              <a:rPr lang="tr-TR" sz="1800" dirty="0">
                <a:effectLst/>
                <a:latin typeface="LMRoman10"/>
              </a:rPr>
              <a:t> </a:t>
            </a:r>
            <a:r>
              <a:rPr lang="tr-TR" sz="1800" dirty="0" err="1">
                <a:effectLst/>
                <a:latin typeface="LMRoman10"/>
              </a:rPr>
              <a:t>good</a:t>
            </a:r>
            <a:r>
              <a:rPr lang="tr-TR" sz="1800" dirty="0">
                <a:effectLst/>
                <a:latin typeface="LMRoman10"/>
              </a:rPr>
              <a:t> </a:t>
            </a:r>
            <a:r>
              <a:rPr lang="tr-TR" sz="1800" dirty="0" err="1">
                <a:effectLst/>
                <a:latin typeface="LMRoman10"/>
              </a:rPr>
              <a:t>and</a:t>
            </a:r>
            <a:r>
              <a:rPr lang="tr-TR" sz="1800" dirty="0">
                <a:effectLst/>
                <a:latin typeface="LMRoman10"/>
              </a:rPr>
              <a:t> </a:t>
            </a:r>
            <a:r>
              <a:rPr lang="tr-TR" sz="1800" dirty="0" err="1">
                <a:effectLst/>
                <a:latin typeface="LMRoman10"/>
              </a:rPr>
              <a:t>indicative</a:t>
            </a:r>
            <a:r>
              <a:rPr lang="tr-TR" sz="1800" dirty="0">
                <a:effectLst/>
                <a:latin typeface="LMRoman10"/>
              </a:rPr>
              <a:t> of </a:t>
            </a:r>
            <a:r>
              <a:rPr lang="tr-TR" sz="1800" dirty="0" err="1">
                <a:effectLst/>
                <a:latin typeface="LMRoman10"/>
              </a:rPr>
              <a:t>alignment</a:t>
            </a:r>
            <a:r>
              <a:rPr lang="tr-TR" sz="1800" dirty="0">
                <a:effectLst/>
                <a:latin typeface="LMRoman10"/>
              </a:rPr>
              <a:t> </a:t>
            </a:r>
            <a:r>
              <a:rPr lang="tr-TR" sz="1800" dirty="0" err="1">
                <a:effectLst/>
                <a:latin typeface="LMRoman10"/>
              </a:rPr>
              <a:t>with</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true</a:t>
            </a:r>
            <a:r>
              <a:rPr lang="tr-TR" sz="1800" dirty="0">
                <a:effectLst/>
                <a:latin typeface="LMRoman10"/>
              </a:rPr>
              <a:t> </a:t>
            </a:r>
            <a:r>
              <a:rPr lang="tr-TR" sz="1800" dirty="0" err="1">
                <a:effectLst/>
                <a:latin typeface="LMRoman10"/>
              </a:rPr>
              <a:t>labels</a:t>
            </a:r>
            <a:r>
              <a:rPr lang="tr-TR" sz="1800" dirty="0">
                <a:effectLst/>
                <a:latin typeface="LMRoman10"/>
              </a:rPr>
              <a:t>. </a:t>
            </a:r>
            <a:endParaRPr lang="tr-TR" dirty="0"/>
          </a:p>
          <a:p>
            <a:endParaRPr lang="tr-TR" dirty="0"/>
          </a:p>
          <a:p>
            <a:endParaRPr lang="en-US" dirty="0"/>
          </a:p>
        </p:txBody>
      </p:sp>
      <p:pic>
        <p:nvPicPr>
          <p:cNvPr id="7170" name="Picture 2" descr="Brier scores » Scrum &amp; Kanban">
            <a:extLst>
              <a:ext uri="{FF2B5EF4-FFF2-40B4-BE49-F238E27FC236}">
                <a16:creationId xmlns:a16="http://schemas.microsoft.com/office/drawing/2014/main" id="{ADA4A131-03AE-6C5F-11BA-CC0F3F6F2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9237" y="5262796"/>
            <a:ext cx="3162300" cy="1049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969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99F1F6-13E3-F470-8A71-FE280B922CD4}"/>
              </a:ext>
            </a:extLst>
          </p:cNvPr>
          <p:cNvSpPr>
            <a:spLocks noGrp="1"/>
          </p:cNvSpPr>
          <p:nvPr>
            <p:ph type="title"/>
          </p:nvPr>
        </p:nvSpPr>
        <p:spPr>
          <a:xfrm>
            <a:off x="309229" y="543443"/>
            <a:ext cx="5458525" cy="1320800"/>
          </a:xfrm>
        </p:spPr>
        <p:txBody>
          <a:bodyPr>
            <a:normAutofit fontScale="90000"/>
          </a:bodyPr>
          <a:lstStyle/>
          <a:p>
            <a:r>
              <a:rPr lang="tr-TR" sz="2400" b="1" dirty="0" err="1">
                <a:effectLst/>
                <a:latin typeface="LMRoman12"/>
              </a:rPr>
              <a:t>Decision</a:t>
            </a:r>
            <a:r>
              <a:rPr lang="tr-TR" sz="2400" b="1" dirty="0">
                <a:effectLst/>
                <a:latin typeface="LMRoman12"/>
              </a:rPr>
              <a:t> </a:t>
            </a:r>
            <a:r>
              <a:rPr lang="tr-TR" sz="2400" b="1" dirty="0" err="1">
                <a:effectLst/>
                <a:latin typeface="LMRoman12"/>
              </a:rPr>
              <a:t>Tree</a:t>
            </a:r>
            <a:r>
              <a:rPr lang="tr-TR" sz="2400" b="1" dirty="0">
                <a:effectLst/>
                <a:latin typeface="LMRoman12"/>
              </a:rPr>
              <a:t> Model </a:t>
            </a:r>
            <a:r>
              <a:rPr lang="tr-TR" sz="2400" b="1" dirty="0" err="1">
                <a:effectLst/>
                <a:latin typeface="LMRoman12"/>
              </a:rPr>
              <a:t>and</a:t>
            </a:r>
            <a:r>
              <a:rPr lang="tr-TR" sz="2400" b="1" dirty="0">
                <a:effectLst/>
                <a:latin typeface="LMRoman12"/>
              </a:rPr>
              <a:t> </a:t>
            </a:r>
            <a:r>
              <a:rPr lang="tr-TR" sz="2400" b="1" dirty="0" err="1">
                <a:effectLst/>
                <a:latin typeface="LMRoman12"/>
              </a:rPr>
              <a:t>It’s</a:t>
            </a:r>
            <a:r>
              <a:rPr lang="tr-TR" sz="2400" b="1" dirty="0">
                <a:effectLst/>
                <a:latin typeface="LMRoman12"/>
              </a:rPr>
              <a:t> </a:t>
            </a:r>
            <a:r>
              <a:rPr lang="tr-TR" sz="2400" b="1" dirty="0" err="1">
                <a:effectLst/>
                <a:latin typeface="LMRoman12"/>
              </a:rPr>
              <a:t>Performance</a:t>
            </a:r>
            <a:r>
              <a:rPr lang="tr-TR" sz="2400" b="1" dirty="0">
                <a:effectLst/>
                <a:latin typeface="LMRoman12"/>
              </a:rPr>
              <a:t> : </a:t>
            </a:r>
            <a:br>
              <a:rPr lang="tr-TR" dirty="0"/>
            </a:br>
            <a:endParaRPr lang="en-US" dirty="0"/>
          </a:p>
        </p:txBody>
      </p:sp>
      <p:pic>
        <p:nvPicPr>
          <p:cNvPr id="5" name="İçerik Yer Tutucusu 4" descr="metin, ekran görüntüsü, doküman, belge, yazı tipi içeren bir resim&#10;&#10;Açıklama otomatik olarak oluşturuldu">
            <a:extLst>
              <a:ext uri="{FF2B5EF4-FFF2-40B4-BE49-F238E27FC236}">
                <a16:creationId xmlns:a16="http://schemas.microsoft.com/office/drawing/2014/main" id="{BA31CF9A-956F-2818-FF4E-3CF37136C472}"/>
              </a:ext>
            </a:extLst>
          </p:cNvPr>
          <p:cNvPicPr>
            <a:picLocks noGrp="1" noChangeAspect="1"/>
          </p:cNvPicPr>
          <p:nvPr>
            <p:ph idx="1"/>
          </p:nvPr>
        </p:nvPicPr>
        <p:blipFill>
          <a:blip r:embed="rId2"/>
          <a:stretch>
            <a:fillRect/>
          </a:stretch>
        </p:blipFill>
        <p:spPr>
          <a:xfrm>
            <a:off x="5556739" y="0"/>
            <a:ext cx="6635262" cy="6858000"/>
          </a:xfrm>
        </p:spPr>
      </p:pic>
      <p:sp>
        <p:nvSpPr>
          <p:cNvPr id="6" name="Metin kutusu 5">
            <a:extLst>
              <a:ext uri="{FF2B5EF4-FFF2-40B4-BE49-F238E27FC236}">
                <a16:creationId xmlns:a16="http://schemas.microsoft.com/office/drawing/2014/main" id="{4702F144-2D98-2928-41E1-3D29CA5FB88F}"/>
              </a:ext>
            </a:extLst>
          </p:cNvPr>
          <p:cNvSpPr txBox="1"/>
          <p:nvPr/>
        </p:nvSpPr>
        <p:spPr>
          <a:xfrm>
            <a:off x="165100" y="1236244"/>
            <a:ext cx="5232399" cy="4801314"/>
          </a:xfrm>
          <a:prstGeom prst="rect">
            <a:avLst/>
          </a:prstGeom>
          <a:noFill/>
        </p:spPr>
        <p:txBody>
          <a:bodyPr wrap="square" rtlCol="0">
            <a:spAutoFit/>
          </a:bodyPr>
          <a:lstStyle/>
          <a:p>
            <a:pPr algn="just"/>
            <a:r>
              <a:rPr lang="tr-TR" sz="1800" dirty="0">
                <a:effectLst/>
                <a:latin typeface="LMRoman10"/>
              </a:rPr>
              <a:t>  </a:t>
            </a:r>
            <a:r>
              <a:rPr lang="tr-TR" sz="1800" dirty="0" err="1">
                <a:effectLst/>
                <a:latin typeface="LMRoman10"/>
              </a:rPr>
              <a:t>This</a:t>
            </a:r>
            <a:r>
              <a:rPr lang="tr-TR" sz="1800" dirty="0">
                <a:effectLst/>
                <a:latin typeface="LMRoman10"/>
              </a:rPr>
              <a:t> </a:t>
            </a:r>
            <a:r>
              <a:rPr lang="tr-TR" sz="1800" dirty="0" err="1">
                <a:effectLst/>
                <a:latin typeface="LMRoman10"/>
              </a:rPr>
              <a:t>output</a:t>
            </a:r>
            <a:r>
              <a:rPr lang="tr-TR" sz="1800" dirty="0">
                <a:effectLst/>
                <a:latin typeface="LMRoman10"/>
              </a:rPr>
              <a:t> </a:t>
            </a:r>
            <a:r>
              <a:rPr lang="tr-TR" sz="1800" dirty="0" err="1">
                <a:effectLst/>
                <a:latin typeface="LMRoman10"/>
              </a:rPr>
              <a:t>describes</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decision</a:t>
            </a:r>
            <a:r>
              <a:rPr lang="tr-TR" sz="1800" dirty="0">
                <a:effectLst/>
                <a:latin typeface="LMRoman10"/>
              </a:rPr>
              <a:t> </a:t>
            </a:r>
            <a:r>
              <a:rPr lang="tr-TR" sz="1800" dirty="0" err="1">
                <a:effectLst/>
                <a:latin typeface="LMRoman10"/>
              </a:rPr>
              <a:t>rule</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decision</a:t>
            </a:r>
            <a:r>
              <a:rPr lang="tr-TR" sz="1800" dirty="0">
                <a:effectLst/>
                <a:latin typeface="LMRoman10"/>
              </a:rPr>
              <a:t> </a:t>
            </a:r>
            <a:r>
              <a:rPr lang="tr-TR" sz="1800" dirty="0" err="1">
                <a:effectLst/>
                <a:latin typeface="LMRoman10"/>
              </a:rPr>
              <a:t>tree</a:t>
            </a:r>
            <a:r>
              <a:rPr lang="tr-TR" sz="1800" dirty="0">
                <a:effectLst/>
                <a:latin typeface="LMRoman10"/>
              </a:rPr>
              <a:t> model </a:t>
            </a:r>
            <a:r>
              <a:rPr lang="tr-TR" sz="1800" dirty="0" err="1">
                <a:effectLst/>
                <a:latin typeface="LMRoman10"/>
              </a:rPr>
              <a:t>uses</a:t>
            </a:r>
            <a:r>
              <a:rPr lang="tr-TR" sz="1800" dirty="0">
                <a:effectLst/>
                <a:latin typeface="LMRoman10"/>
              </a:rPr>
              <a:t> </a:t>
            </a:r>
            <a:r>
              <a:rPr lang="tr-TR" sz="1800" dirty="0" err="1">
                <a:effectLst/>
                <a:latin typeface="LMRoman10"/>
              </a:rPr>
              <a:t>to</a:t>
            </a:r>
            <a:r>
              <a:rPr lang="tr-TR" sz="1800" dirty="0">
                <a:effectLst/>
                <a:latin typeface="LMRoman10"/>
              </a:rPr>
              <a:t> </a:t>
            </a:r>
            <a:r>
              <a:rPr lang="tr-TR" sz="1800" dirty="0" err="1">
                <a:effectLst/>
                <a:latin typeface="LMRoman10"/>
              </a:rPr>
              <a:t>classify</a:t>
            </a:r>
            <a:r>
              <a:rPr lang="tr-TR" sz="1800" dirty="0">
                <a:effectLst/>
                <a:latin typeface="LMRoman10"/>
              </a:rPr>
              <a:t> data </a:t>
            </a:r>
            <a:r>
              <a:rPr lang="tr-TR" sz="1800" dirty="0" err="1">
                <a:effectLst/>
                <a:latin typeface="LMRoman10"/>
              </a:rPr>
              <a:t>samples</a:t>
            </a:r>
            <a:r>
              <a:rPr lang="tr-TR" sz="1800" dirty="0">
                <a:effectLst/>
                <a:latin typeface="LMRoman10"/>
              </a:rPr>
              <a:t> </a:t>
            </a:r>
            <a:r>
              <a:rPr lang="tr-TR" sz="1800" dirty="0" err="1">
                <a:effectLst/>
                <a:latin typeface="LMRoman10"/>
              </a:rPr>
              <a:t>based</a:t>
            </a:r>
            <a:r>
              <a:rPr lang="tr-TR" sz="1800" dirty="0">
                <a:effectLst/>
                <a:latin typeface="LMRoman10"/>
              </a:rPr>
              <a:t> on </a:t>
            </a:r>
            <a:r>
              <a:rPr lang="tr-TR" sz="1800" dirty="0" err="1">
                <a:effectLst/>
                <a:latin typeface="LMRoman10"/>
              </a:rPr>
              <a:t>certain</a:t>
            </a:r>
            <a:r>
              <a:rPr lang="tr-TR" sz="1800" dirty="0">
                <a:effectLst/>
                <a:latin typeface="LMRoman10"/>
              </a:rPr>
              <a:t> </a:t>
            </a:r>
            <a:r>
              <a:rPr lang="tr-TR" sz="1800" dirty="0" err="1">
                <a:effectLst/>
                <a:latin typeface="LMRoman10"/>
              </a:rPr>
              <a:t>characteristics</a:t>
            </a:r>
            <a:r>
              <a:rPr lang="tr-TR" sz="1800" dirty="0">
                <a:effectLst/>
                <a:latin typeface="LMRoman10"/>
              </a:rPr>
              <a:t>. </a:t>
            </a:r>
            <a:r>
              <a:rPr lang="tr-TR" sz="1800" dirty="0" err="1">
                <a:effectLst/>
                <a:latin typeface="LMRoman10"/>
              </a:rPr>
              <a:t>For</a:t>
            </a:r>
            <a:r>
              <a:rPr lang="tr-TR" sz="1800" dirty="0">
                <a:effectLst/>
                <a:latin typeface="LMRoman10"/>
              </a:rPr>
              <a:t> </a:t>
            </a:r>
            <a:r>
              <a:rPr lang="tr-TR" sz="1800" dirty="0" err="1">
                <a:effectLst/>
                <a:latin typeface="LMRoman10"/>
              </a:rPr>
              <a:t>example</a:t>
            </a:r>
            <a:r>
              <a:rPr lang="tr-TR" sz="1800" dirty="0">
                <a:effectLst/>
                <a:latin typeface="LMRoman10"/>
              </a:rPr>
              <a:t>, it </a:t>
            </a:r>
            <a:r>
              <a:rPr lang="tr-TR" sz="1800" dirty="0" err="1">
                <a:effectLst/>
                <a:latin typeface="LMRoman10"/>
              </a:rPr>
              <a:t>makes</a:t>
            </a:r>
            <a:r>
              <a:rPr lang="tr-TR" sz="1800" dirty="0">
                <a:effectLst/>
                <a:latin typeface="LMRoman10"/>
              </a:rPr>
              <a:t> </a:t>
            </a:r>
            <a:r>
              <a:rPr lang="tr-TR" sz="1800" dirty="0" err="1">
                <a:effectLst/>
                <a:latin typeface="LMRoman10"/>
              </a:rPr>
              <a:t>decisions</a:t>
            </a:r>
            <a:r>
              <a:rPr lang="tr-TR" sz="1800" dirty="0">
                <a:effectLst/>
                <a:latin typeface="LMRoman10"/>
              </a:rPr>
              <a:t> </a:t>
            </a:r>
            <a:r>
              <a:rPr lang="tr-TR" sz="1800" dirty="0" err="1">
                <a:effectLst/>
                <a:latin typeface="LMRoman10"/>
              </a:rPr>
              <a:t>based</a:t>
            </a:r>
            <a:r>
              <a:rPr lang="tr-TR" sz="1800" dirty="0">
                <a:effectLst/>
                <a:latin typeface="LMRoman10"/>
              </a:rPr>
              <a:t> on </a:t>
            </a:r>
            <a:r>
              <a:rPr lang="tr-TR" sz="1800" dirty="0" err="1">
                <a:effectLst/>
                <a:latin typeface="LMRoman10"/>
              </a:rPr>
              <a:t>properties</a:t>
            </a:r>
            <a:r>
              <a:rPr lang="tr-TR" sz="1800" dirty="0">
                <a:effectLst/>
                <a:latin typeface="LMRoman10"/>
              </a:rPr>
              <a:t> </a:t>
            </a:r>
            <a:r>
              <a:rPr lang="tr-TR" sz="1800" dirty="0" err="1">
                <a:effectLst/>
                <a:latin typeface="LMRoman10"/>
              </a:rPr>
              <a:t>such</a:t>
            </a:r>
            <a:r>
              <a:rPr lang="tr-TR" sz="1800" dirty="0">
                <a:effectLst/>
                <a:latin typeface="LMRoman10"/>
              </a:rPr>
              <a:t> as </a:t>
            </a:r>
            <a:r>
              <a:rPr lang="tr-TR" sz="1800" dirty="0" err="1">
                <a:effectLst/>
                <a:latin typeface="LMRoman10"/>
              </a:rPr>
              <a:t>acousticness,valence,danceability,in_spotify_charts</a:t>
            </a:r>
            <a:r>
              <a:rPr lang="tr-TR" sz="1800" dirty="0">
                <a:effectLst/>
                <a:latin typeface="LMRoman10"/>
              </a:rPr>
              <a:t>,</a:t>
            </a:r>
          </a:p>
          <a:p>
            <a:pPr algn="just"/>
            <a:r>
              <a:rPr lang="tr-TR" sz="1800" dirty="0" err="1">
                <a:effectLst/>
                <a:latin typeface="LMRoman10"/>
              </a:rPr>
              <a:t>in_deezer_playlists,released_year,and,speechlessness</a:t>
            </a:r>
            <a:r>
              <a:rPr lang="tr-TR" sz="1800" dirty="0">
                <a:effectLst/>
                <a:latin typeface="LMRoman10"/>
              </a:rPr>
              <a:t>. </a:t>
            </a:r>
            <a:r>
              <a:rPr lang="tr-TR" sz="1800" dirty="0" err="1">
                <a:effectLst/>
                <a:latin typeface="LMRoman10"/>
              </a:rPr>
              <a:t>Each</a:t>
            </a:r>
            <a:r>
              <a:rPr lang="tr-TR" sz="1800" dirty="0">
                <a:effectLst/>
                <a:latin typeface="LMRoman10"/>
              </a:rPr>
              <a:t> </a:t>
            </a:r>
            <a:r>
              <a:rPr lang="tr-TR" sz="1800" dirty="0" err="1">
                <a:effectLst/>
                <a:latin typeface="LMRoman10"/>
              </a:rPr>
              <a:t>decision</a:t>
            </a:r>
            <a:r>
              <a:rPr lang="tr-TR" sz="1800" dirty="0">
                <a:effectLst/>
                <a:latin typeface="LMRoman10"/>
              </a:rPr>
              <a:t> </a:t>
            </a:r>
            <a:r>
              <a:rPr lang="tr-TR" sz="1800" dirty="0" err="1">
                <a:effectLst/>
                <a:latin typeface="LMRoman10"/>
              </a:rPr>
              <a:t>point</a:t>
            </a:r>
            <a:r>
              <a:rPr lang="tr-TR" sz="1800" dirty="0">
                <a:effectLst/>
                <a:latin typeface="LMRoman10"/>
              </a:rPr>
              <a:t> </a:t>
            </a:r>
            <a:r>
              <a:rPr lang="tr-TR" sz="1800" dirty="0" err="1">
                <a:effectLst/>
                <a:latin typeface="LMRoman10"/>
              </a:rPr>
              <a:t>checks</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value</a:t>
            </a:r>
            <a:r>
              <a:rPr lang="tr-TR" sz="1800" dirty="0">
                <a:effectLst/>
                <a:latin typeface="LMRoman10"/>
              </a:rPr>
              <a:t> of an </a:t>
            </a:r>
            <a:r>
              <a:rPr lang="tr-TR" sz="1800" dirty="0" err="1">
                <a:effectLst/>
                <a:latin typeface="LMRoman10"/>
              </a:rPr>
              <a:t>attribute</a:t>
            </a:r>
            <a:r>
              <a:rPr lang="tr-TR" sz="1800" dirty="0">
                <a:effectLst/>
                <a:latin typeface="LMRoman10"/>
              </a:rPr>
              <a:t> </a:t>
            </a:r>
            <a:r>
              <a:rPr lang="tr-TR" sz="1800" dirty="0" err="1">
                <a:effectLst/>
                <a:latin typeface="LMRoman10"/>
              </a:rPr>
              <a:t>and</a:t>
            </a:r>
            <a:r>
              <a:rPr lang="tr-TR" sz="1800" dirty="0">
                <a:effectLst/>
                <a:latin typeface="LMRoman10"/>
              </a:rPr>
              <a:t> </a:t>
            </a:r>
            <a:r>
              <a:rPr lang="tr-TR" sz="1800" dirty="0" err="1">
                <a:effectLst/>
                <a:latin typeface="LMRoman10"/>
              </a:rPr>
              <a:t>makes</a:t>
            </a:r>
            <a:r>
              <a:rPr lang="tr-TR" sz="1800" dirty="0">
                <a:effectLst/>
                <a:latin typeface="LMRoman10"/>
              </a:rPr>
              <a:t> a </a:t>
            </a:r>
            <a:r>
              <a:rPr lang="tr-TR" sz="1800" dirty="0" err="1">
                <a:effectLst/>
                <a:latin typeface="LMRoman10"/>
              </a:rPr>
              <a:t>decision</a:t>
            </a:r>
            <a:r>
              <a:rPr lang="tr-TR" sz="1800" dirty="0">
                <a:effectLst/>
                <a:latin typeface="LMRoman10"/>
              </a:rPr>
              <a:t> </a:t>
            </a:r>
            <a:r>
              <a:rPr lang="tr-TR" sz="1800" dirty="0" err="1">
                <a:effectLst/>
                <a:latin typeface="LMRoman10"/>
              </a:rPr>
              <a:t>based</a:t>
            </a:r>
            <a:r>
              <a:rPr lang="tr-TR" sz="1800" dirty="0">
                <a:effectLst/>
                <a:latin typeface="LMRoman10"/>
              </a:rPr>
              <a:t> on a </a:t>
            </a:r>
            <a:r>
              <a:rPr lang="tr-TR" sz="1800" dirty="0" err="1">
                <a:effectLst/>
                <a:latin typeface="LMRoman10"/>
              </a:rPr>
              <a:t>certain</a:t>
            </a:r>
            <a:r>
              <a:rPr lang="tr-TR" sz="1800" dirty="0">
                <a:effectLst/>
                <a:latin typeface="LMRoman10"/>
              </a:rPr>
              <a:t> </a:t>
            </a:r>
            <a:r>
              <a:rPr lang="tr-TR" sz="1800" dirty="0" err="1">
                <a:effectLst/>
                <a:latin typeface="LMRoman10"/>
              </a:rPr>
              <a:t>threshold</a:t>
            </a:r>
            <a:r>
              <a:rPr lang="tr-TR" sz="1800" dirty="0">
                <a:effectLst/>
                <a:latin typeface="LMRoman10"/>
              </a:rPr>
              <a:t> </a:t>
            </a:r>
            <a:r>
              <a:rPr lang="tr-TR" sz="1800" dirty="0" err="1">
                <a:effectLst/>
                <a:latin typeface="LMRoman10"/>
              </a:rPr>
              <a:t>value</a:t>
            </a:r>
            <a:r>
              <a:rPr lang="tr-TR" sz="1800" dirty="0">
                <a:effectLst/>
                <a:latin typeface="LMRoman10"/>
              </a:rPr>
              <a:t>. </a:t>
            </a:r>
            <a:r>
              <a:rPr lang="tr-TR" sz="1800" dirty="0" err="1">
                <a:effectLst/>
                <a:latin typeface="LMRoman10"/>
              </a:rPr>
              <a:t>For</a:t>
            </a:r>
            <a:r>
              <a:rPr lang="tr-TR" sz="1800" dirty="0">
                <a:effectLst/>
                <a:latin typeface="LMRoman10"/>
              </a:rPr>
              <a:t> </a:t>
            </a:r>
            <a:r>
              <a:rPr lang="tr-TR" sz="1800" dirty="0" err="1">
                <a:effectLst/>
                <a:latin typeface="LMRoman10"/>
              </a:rPr>
              <a:t>example</a:t>
            </a:r>
            <a:r>
              <a:rPr lang="tr-TR" sz="1800" dirty="0">
                <a:effectLst/>
                <a:latin typeface="LMRoman10"/>
              </a:rPr>
              <a:t>, (</a:t>
            </a:r>
            <a:r>
              <a:rPr lang="tr-TR" sz="1800" dirty="0" err="1">
                <a:effectLst/>
                <a:latin typeface="LMRoman10"/>
              </a:rPr>
              <a:t>acousticness</a:t>
            </a:r>
            <a:r>
              <a:rPr lang="tr-TR" sz="1800" dirty="0">
                <a:effectLst/>
                <a:latin typeface="LMRoman10"/>
              </a:rPr>
              <a:t>&gt;=49.5) </a:t>
            </a:r>
            <a:r>
              <a:rPr lang="tr-TR" sz="1800" dirty="0" err="1">
                <a:effectLst/>
                <a:latin typeface="LMRoman10"/>
              </a:rPr>
              <a:t>checks</a:t>
            </a:r>
            <a:r>
              <a:rPr lang="tr-TR" sz="1800" dirty="0">
                <a:effectLst/>
                <a:latin typeface="LMRoman10"/>
              </a:rPr>
              <a:t> </a:t>
            </a:r>
            <a:r>
              <a:rPr lang="tr-TR" sz="1800" dirty="0" err="1">
                <a:effectLst/>
                <a:latin typeface="LMRoman10"/>
              </a:rPr>
              <a:t>whether</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acousticness</a:t>
            </a:r>
            <a:r>
              <a:rPr lang="tr-TR" sz="1800" dirty="0">
                <a:effectLst/>
                <a:latin typeface="LMRoman10"/>
              </a:rPr>
              <a:t> </a:t>
            </a:r>
            <a:r>
              <a:rPr lang="tr-TR" sz="1800" dirty="0" err="1">
                <a:effectLst/>
                <a:latin typeface="LMRoman10"/>
              </a:rPr>
              <a:t>property</a:t>
            </a:r>
            <a:r>
              <a:rPr lang="tr-TR" sz="1800" dirty="0">
                <a:effectLst/>
                <a:latin typeface="LMRoman10"/>
              </a:rPr>
              <a:t> is </a:t>
            </a:r>
            <a:r>
              <a:rPr lang="tr-TR" sz="1800" dirty="0" err="1">
                <a:effectLst/>
                <a:latin typeface="LMRoman10"/>
              </a:rPr>
              <a:t>greater</a:t>
            </a:r>
            <a:r>
              <a:rPr lang="tr-TR" sz="1800" dirty="0">
                <a:effectLst/>
                <a:latin typeface="LMRoman10"/>
              </a:rPr>
              <a:t> </a:t>
            </a:r>
            <a:r>
              <a:rPr lang="tr-TR" sz="1800" dirty="0" err="1">
                <a:effectLst/>
                <a:latin typeface="LMRoman10"/>
              </a:rPr>
              <a:t>than</a:t>
            </a:r>
            <a:r>
              <a:rPr lang="tr-TR" sz="1800" dirty="0">
                <a:effectLst/>
                <a:latin typeface="LMRoman10"/>
              </a:rPr>
              <a:t> </a:t>
            </a:r>
            <a:r>
              <a:rPr lang="tr-TR" sz="1800" dirty="0" err="1">
                <a:effectLst/>
                <a:latin typeface="LMRoman10"/>
              </a:rPr>
              <a:t>or</a:t>
            </a:r>
            <a:r>
              <a:rPr lang="tr-TR" sz="1800" dirty="0">
                <a:effectLst/>
                <a:latin typeface="LMRoman10"/>
              </a:rPr>
              <a:t> </a:t>
            </a:r>
            <a:r>
              <a:rPr lang="tr-TR" sz="1800" dirty="0" err="1">
                <a:effectLst/>
                <a:latin typeface="LMRoman10"/>
              </a:rPr>
              <a:t>equal</a:t>
            </a:r>
            <a:r>
              <a:rPr lang="tr-TR" sz="1800" dirty="0">
                <a:effectLst/>
                <a:latin typeface="LMRoman10"/>
              </a:rPr>
              <a:t> </a:t>
            </a:r>
            <a:r>
              <a:rPr lang="tr-TR" sz="1800" dirty="0" err="1">
                <a:effectLst/>
                <a:latin typeface="LMRoman10"/>
              </a:rPr>
              <a:t>to</a:t>
            </a:r>
            <a:r>
              <a:rPr lang="tr-TR" sz="1800" dirty="0">
                <a:effectLst/>
                <a:latin typeface="LMRoman10"/>
              </a:rPr>
              <a:t> 49.5. </a:t>
            </a:r>
            <a:r>
              <a:rPr lang="tr-TR" sz="1800" dirty="0" err="1">
                <a:effectLst/>
                <a:latin typeface="LMRoman10"/>
              </a:rPr>
              <a:t>This</a:t>
            </a:r>
            <a:r>
              <a:rPr lang="tr-TR" sz="1800" dirty="0">
                <a:effectLst/>
                <a:latin typeface="LMRoman10"/>
              </a:rPr>
              <a:t> </a:t>
            </a:r>
            <a:r>
              <a:rPr lang="tr-TR" sz="1800" dirty="0" err="1">
                <a:effectLst/>
                <a:latin typeface="LMRoman10"/>
              </a:rPr>
              <a:t>determines</a:t>
            </a:r>
            <a:r>
              <a:rPr lang="tr-TR" sz="1800" dirty="0">
                <a:effectLst/>
                <a:latin typeface="LMRoman10"/>
              </a:rPr>
              <a:t> </a:t>
            </a:r>
            <a:r>
              <a:rPr lang="tr-TR" sz="1800" dirty="0" err="1">
                <a:effectLst/>
                <a:latin typeface="LMRoman10"/>
              </a:rPr>
              <a:t>which</a:t>
            </a:r>
            <a:r>
              <a:rPr lang="tr-TR" sz="1800" dirty="0">
                <a:effectLst/>
                <a:latin typeface="LMRoman10"/>
              </a:rPr>
              <a:t> </a:t>
            </a:r>
            <a:r>
              <a:rPr lang="tr-TR" sz="1800" dirty="0" err="1">
                <a:effectLst/>
                <a:latin typeface="LMRoman10"/>
              </a:rPr>
              <a:t>subcategory</a:t>
            </a:r>
            <a:r>
              <a:rPr lang="tr-TR" sz="1800" dirty="0">
                <a:effectLst/>
                <a:latin typeface="LMRoman10"/>
              </a:rPr>
              <a:t> a data </a:t>
            </a:r>
            <a:r>
              <a:rPr lang="tr-TR" sz="1800" dirty="0" err="1">
                <a:effectLst/>
                <a:latin typeface="LMRoman10"/>
              </a:rPr>
              <a:t>point</a:t>
            </a:r>
            <a:r>
              <a:rPr lang="tr-TR" sz="1800" dirty="0">
                <a:effectLst/>
                <a:latin typeface="LMRoman10"/>
              </a:rPr>
              <a:t> </a:t>
            </a:r>
            <a:r>
              <a:rPr lang="tr-TR" sz="1800" dirty="0" err="1">
                <a:effectLst/>
                <a:latin typeface="LMRoman10"/>
              </a:rPr>
              <a:t>will</a:t>
            </a:r>
            <a:r>
              <a:rPr lang="tr-TR" sz="1800" dirty="0">
                <a:effectLst/>
                <a:latin typeface="LMRoman10"/>
              </a:rPr>
              <a:t> be </a:t>
            </a:r>
            <a:r>
              <a:rPr lang="tr-TR" sz="1800" dirty="0" err="1">
                <a:effectLst/>
                <a:latin typeface="LMRoman10"/>
              </a:rPr>
              <a:t>assigned</a:t>
            </a:r>
            <a:r>
              <a:rPr lang="tr-TR" sz="1800" dirty="0">
                <a:effectLst/>
                <a:latin typeface="LMRoman10"/>
              </a:rPr>
              <a:t> </a:t>
            </a:r>
            <a:r>
              <a:rPr lang="tr-TR" sz="1800" dirty="0" err="1">
                <a:effectLst/>
                <a:latin typeface="LMRoman10"/>
              </a:rPr>
              <a:t>to</a:t>
            </a:r>
            <a:r>
              <a:rPr lang="tr-TR" sz="1800" dirty="0">
                <a:effectLst/>
                <a:latin typeface="LMRoman10"/>
              </a:rPr>
              <a:t>. </a:t>
            </a:r>
            <a:r>
              <a:rPr lang="tr-TR" sz="1800" dirty="0" err="1">
                <a:effectLst/>
                <a:latin typeface="LMRoman10"/>
              </a:rPr>
              <a:t>Ultimately</a:t>
            </a:r>
            <a:r>
              <a:rPr lang="tr-TR" sz="1800" dirty="0">
                <a:effectLst/>
                <a:latin typeface="LMRoman10"/>
              </a:rPr>
              <a:t>, </a:t>
            </a:r>
            <a:r>
              <a:rPr lang="tr-TR" sz="1800" dirty="0" err="1">
                <a:effectLst/>
                <a:latin typeface="LMRoman10"/>
              </a:rPr>
              <a:t>this</a:t>
            </a:r>
            <a:r>
              <a:rPr lang="tr-TR" sz="1800" dirty="0">
                <a:effectLst/>
                <a:latin typeface="LMRoman10"/>
              </a:rPr>
              <a:t> </a:t>
            </a:r>
            <a:r>
              <a:rPr lang="tr-TR" sz="1800" dirty="0" err="1">
                <a:effectLst/>
                <a:latin typeface="LMRoman10"/>
              </a:rPr>
              <a:t>output</a:t>
            </a:r>
            <a:r>
              <a:rPr lang="tr-TR" sz="1800" dirty="0">
                <a:effectLst/>
                <a:latin typeface="LMRoman10"/>
              </a:rPr>
              <a:t> </a:t>
            </a:r>
            <a:r>
              <a:rPr lang="tr-TR" sz="1800" dirty="0" err="1">
                <a:effectLst/>
                <a:latin typeface="LMRoman10"/>
              </a:rPr>
              <a:t>represents</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complex</a:t>
            </a:r>
            <a:r>
              <a:rPr lang="tr-TR" sz="1800" dirty="0">
                <a:effectLst/>
                <a:latin typeface="LMRoman10"/>
              </a:rPr>
              <a:t> </a:t>
            </a:r>
            <a:r>
              <a:rPr lang="tr-TR" sz="1800" dirty="0" err="1">
                <a:effectLst/>
                <a:latin typeface="LMRoman10"/>
              </a:rPr>
              <a:t>decision</a:t>
            </a:r>
            <a:r>
              <a:rPr lang="tr-TR" sz="1800" dirty="0">
                <a:effectLst/>
                <a:latin typeface="LMRoman10"/>
              </a:rPr>
              <a:t> </a:t>
            </a:r>
            <a:r>
              <a:rPr lang="tr-TR" sz="1800" dirty="0" err="1">
                <a:effectLst/>
                <a:latin typeface="LMRoman10"/>
              </a:rPr>
              <a:t>processes</a:t>
            </a:r>
            <a:r>
              <a:rPr lang="tr-TR" sz="1800" dirty="0">
                <a:effectLst/>
                <a:latin typeface="LMRoman10"/>
              </a:rPr>
              <a:t> of </a:t>
            </a:r>
            <a:r>
              <a:rPr lang="tr-TR" sz="1800" dirty="0" err="1">
                <a:effectLst/>
                <a:latin typeface="LMRoman10"/>
              </a:rPr>
              <a:t>the</a:t>
            </a:r>
            <a:r>
              <a:rPr lang="tr-TR" sz="1800" dirty="0">
                <a:effectLst/>
                <a:latin typeface="LMRoman10"/>
              </a:rPr>
              <a:t> model </a:t>
            </a:r>
            <a:r>
              <a:rPr lang="tr-TR" sz="1800" dirty="0" err="1">
                <a:effectLst/>
                <a:latin typeface="LMRoman10"/>
              </a:rPr>
              <a:t>and</a:t>
            </a:r>
            <a:r>
              <a:rPr lang="tr-TR" sz="1800" dirty="0">
                <a:effectLst/>
                <a:latin typeface="LMRoman10"/>
              </a:rPr>
              <a:t> </a:t>
            </a:r>
            <a:r>
              <a:rPr lang="tr-TR" sz="1800" dirty="0" err="1">
                <a:effectLst/>
                <a:latin typeface="LMRoman10"/>
              </a:rPr>
              <a:t>shows</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importance</a:t>
            </a:r>
            <a:r>
              <a:rPr lang="tr-TR" sz="1800" dirty="0">
                <a:effectLst/>
                <a:latin typeface="LMRoman10"/>
              </a:rPr>
              <a:t> of </a:t>
            </a:r>
            <a:r>
              <a:rPr lang="tr-TR" sz="1800" dirty="0" err="1">
                <a:effectLst/>
                <a:latin typeface="LMRoman10"/>
              </a:rPr>
              <a:t>features</a:t>
            </a:r>
            <a:r>
              <a:rPr lang="tr-TR" sz="1800" dirty="0">
                <a:effectLst/>
                <a:latin typeface="LMRoman10"/>
              </a:rPr>
              <a:t> in </a:t>
            </a:r>
            <a:r>
              <a:rPr lang="tr-TR" sz="1800" dirty="0" err="1">
                <a:effectLst/>
                <a:latin typeface="LMRoman10"/>
              </a:rPr>
              <a:t>the</a:t>
            </a:r>
            <a:r>
              <a:rPr lang="tr-TR" sz="1800" dirty="0">
                <a:effectLst/>
                <a:latin typeface="LMRoman10"/>
              </a:rPr>
              <a:t> data set in </a:t>
            </a:r>
            <a:r>
              <a:rPr lang="tr-TR" sz="1800" dirty="0" err="1">
                <a:effectLst/>
                <a:latin typeface="LMRoman10"/>
              </a:rPr>
              <a:t>the</a:t>
            </a:r>
            <a:r>
              <a:rPr lang="tr-TR" sz="1800" dirty="0">
                <a:effectLst/>
                <a:latin typeface="LMRoman10"/>
              </a:rPr>
              <a:t> </a:t>
            </a:r>
            <a:r>
              <a:rPr lang="tr-TR" sz="1800" dirty="0" err="1">
                <a:effectLst/>
                <a:latin typeface="LMRoman10"/>
              </a:rPr>
              <a:t>classification</a:t>
            </a:r>
            <a:r>
              <a:rPr lang="tr-TR" sz="1800" dirty="0">
                <a:effectLst/>
                <a:latin typeface="LMRoman10"/>
              </a:rPr>
              <a:t> </a:t>
            </a:r>
            <a:r>
              <a:rPr lang="tr-TR" sz="1800" dirty="0" err="1">
                <a:effectLst/>
                <a:latin typeface="LMRoman10"/>
              </a:rPr>
              <a:t>process</a:t>
            </a:r>
            <a:r>
              <a:rPr lang="tr-TR" sz="1800" dirty="0">
                <a:effectLst/>
                <a:latin typeface="LMRoman10"/>
              </a:rPr>
              <a:t>. </a:t>
            </a:r>
            <a:endParaRPr lang="tr-TR" dirty="0"/>
          </a:p>
          <a:p>
            <a:endParaRPr lang="tr-TR" dirty="0"/>
          </a:p>
          <a:p>
            <a:endParaRPr lang="en-US" dirty="0"/>
          </a:p>
        </p:txBody>
      </p:sp>
    </p:spTree>
    <p:extLst>
      <p:ext uri="{BB962C8B-B14F-4D97-AF65-F5344CB8AC3E}">
        <p14:creationId xmlns:p14="http://schemas.microsoft.com/office/powerpoint/2010/main" val="1162202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diyagram, ekran görüntüsü, öykü gelişim çizgisi; kumpas; grafiğini çıkarma içeren bir resim&#10;&#10;Açıklama otomatik olarak oluşturuldu">
            <a:extLst>
              <a:ext uri="{FF2B5EF4-FFF2-40B4-BE49-F238E27FC236}">
                <a16:creationId xmlns:a16="http://schemas.microsoft.com/office/drawing/2014/main" id="{6097DBBC-8D28-4D13-292A-92F35DF44A70}"/>
              </a:ext>
            </a:extLst>
          </p:cNvPr>
          <p:cNvPicPr>
            <a:picLocks noGrp="1" noChangeAspect="1"/>
          </p:cNvPicPr>
          <p:nvPr>
            <p:ph idx="1"/>
          </p:nvPr>
        </p:nvPicPr>
        <p:blipFill>
          <a:blip r:embed="rId2"/>
          <a:stretch>
            <a:fillRect/>
          </a:stretch>
        </p:blipFill>
        <p:spPr>
          <a:xfrm>
            <a:off x="4654246" y="-1"/>
            <a:ext cx="7537754" cy="5266675"/>
          </a:xfrm>
        </p:spPr>
      </p:pic>
      <p:sp>
        <p:nvSpPr>
          <p:cNvPr id="6" name="Metin kutusu 5">
            <a:extLst>
              <a:ext uri="{FF2B5EF4-FFF2-40B4-BE49-F238E27FC236}">
                <a16:creationId xmlns:a16="http://schemas.microsoft.com/office/drawing/2014/main" id="{95783B12-F4D7-878D-656A-8193868675A1}"/>
              </a:ext>
            </a:extLst>
          </p:cNvPr>
          <p:cNvSpPr txBox="1"/>
          <p:nvPr/>
        </p:nvSpPr>
        <p:spPr>
          <a:xfrm>
            <a:off x="618976" y="465361"/>
            <a:ext cx="3967091" cy="4801314"/>
          </a:xfrm>
          <a:prstGeom prst="rect">
            <a:avLst/>
          </a:prstGeom>
          <a:noFill/>
        </p:spPr>
        <p:txBody>
          <a:bodyPr wrap="square" rtlCol="0">
            <a:spAutoFit/>
          </a:bodyPr>
          <a:lstStyle/>
          <a:p>
            <a:pPr algn="just"/>
            <a:r>
              <a:rPr lang="tr-TR" sz="1800" dirty="0">
                <a:effectLst/>
                <a:latin typeface="LMRoman10"/>
              </a:rPr>
              <a:t>  </a:t>
            </a:r>
            <a:r>
              <a:rPr lang="tr-TR" sz="1800" dirty="0" err="1">
                <a:effectLst/>
                <a:latin typeface="LMRoman10"/>
              </a:rPr>
              <a:t>Root</a:t>
            </a:r>
            <a:r>
              <a:rPr lang="tr-TR" sz="1800" dirty="0">
                <a:effectLst/>
                <a:latin typeface="LMRoman10"/>
              </a:rPr>
              <a:t> </a:t>
            </a:r>
            <a:r>
              <a:rPr lang="tr-TR" sz="1800" dirty="0" err="1">
                <a:effectLst/>
                <a:latin typeface="LMRoman10"/>
              </a:rPr>
              <a:t>Node</a:t>
            </a:r>
            <a:r>
              <a:rPr lang="tr-TR" sz="1800" dirty="0">
                <a:effectLst/>
                <a:latin typeface="LMRoman10"/>
              </a:rPr>
              <a:t>; </a:t>
            </a:r>
            <a:r>
              <a:rPr lang="tr-TR" sz="1800" dirty="0" err="1">
                <a:effectLst/>
                <a:latin typeface="LMRoman10"/>
              </a:rPr>
              <a:t>acousticness</a:t>
            </a:r>
            <a:r>
              <a:rPr lang="tr-TR" sz="1800" dirty="0">
                <a:effectLst/>
                <a:latin typeface="LMRoman10"/>
              </a:rPr>
              <a:t> &lt;= 50: </a:t>
            </a:r>
            <a:r>
              <a:rPr lang="tr-TR" sz="1800" dirty="0" err="1">
                <a:effectLst/>
                <a:latin typeface="LMRoman10"/>
              </a:rPr>
              <a:t>This</a:t>
            </a:r>
            <a:r>
              <a:rPr lang="tr-TR" sz="1800" dirty="0">
                <a:effectLst/>
                <a:latin typeface="LMRoman10"/>
              </a:rPr>
              <a:t> is </a:t>
            </a:r>
            <a:r>
              <a:rPr lang="tr-TR" sz="1800" dirty="0" err="1">
                <a:effectLst/>
                <a:latin typeface="LMRoman10"/>
              </a:rPr>
              <a:t>the</a:t>
            </a:r>
            <a:r>
              <a:rPr lang="tr-TR" sz="1800" dirty="0">
                <a:effectLst/>
                <a:latin typeface="LMRoman10"/>
              </a:rPr>
              <a:t> </a:t>
            </a:r>
            <a:r>
              <a:rPr lang="tr-TR" sz="1800" dirty="0" err="1">
                <a:effectLst/>
                <a:latin typeface="LMRoman10"/>
              </a:rPr>
              <a:t>first</a:t>
            </a:r>
            <a:r>
              <a:rPr lang="tr-TR" sz="1800" dirty="0">
                <a:effectLst/>
                <a:latin typeface="LMRoman10"/>
              </a:rPr>
              <a:t> </a:t>
            </a:r>
            <a:r>
              <a:rPr lang="tr-TR" sz="1800" dirty="0" err="1">
                <a:effectLst/>
                <a:latin typeface="LMRoman10"/>
              </a:rPr>
              <a:t>split</a:t>
            </a:r>
            <a:r>
              <a:rPr lang="tr-TR" sz="1800" dirty="0">
                <a:effectLst/>
                <a:latin typeface="LMRoman10"/>
              </a:rPr>
              <a:t> </a:t>
            </a:r>
            <a:r>
              <a:rPr lang="tr-TR" sz="1800" dirty="0" err="1">
                <a:effectLst/>
                <a:latin typeface="LMRoman10"/>
              </a:rPr>
              <a:t>point</a:t>
            </a:r>
            <a:r>
              <a:rPr lang="tr-TR" sz="1800" dirty="0">
                <a:effectLst/>
                <a:latin typeface="LMRoman10"/>
              </a:rPr>
              <a:t> of </a:t>
            </a:r>
            <a:r>
              <a:rPr lang="tr-TR" sz="1800" dirty="0" err="1">
                <a:effectLst/>
                <a:latin typeface="LMRoman10"/>
              </a:rPr>
              <a:t>the</a:t>
            </a:r>
            <a:r>
              <a:rPr lang="tr-TR" sz="1800" dirty="0">
                <a:effectLst/>
                <a:latin typeface="LMRoman10"/>
              </a:rPr>
              <a:t> </a:t>
            </a:r>
            <a:r>
              <a:rPr lang="tr-TR" sz="1800" dirty="0" err="1">
                <a:effectLst/>
                <a:latin typeface="LMRoman10"/>
              </a:rPr>
              <a:t>decision</a:t>
            </a:r>
            <a:r>
              <a:rPr lang="tr-TR" sz="1800" dirty="0">
                <a:effectLst/>
                <a:latin typeface="LMRoman10"/>
              </a:rPr>
              <a:t> </a:t>
            </a:r>
            <a:r>
              <a:rPr lang="tr-TR" sz="1800" dirty="0" err="1">
                <a:effectLst/>
                <a:latin typeface="LMRoman10"/>
              </a:rPr>
              <a:t>tree</a:t>
            </a:r>
            <a:r>
              <a:rPr lang="tr-TR" sz="1800" dirty="0">
                <a:effectLst/>
                <a:latin typeface="LMRoman10"/>
              </a:rPr>
              <a:t>. </a:t>
            </a:r>
            <a:r>
              <a:rPr lang="tr-TR" sz="1800" dirty="0" err="1">
                <a:effectLst/>
                <a:latin typeface="LMRoman10"/>
              </a:rPr>
              <a:t>If</a:t>
            </a:r>
            <a:r>
              <a:rPr lang="tr-TR" sz="1800" dirty="0">
                <a:effectLst/>
                <a:latin typeface="LMRoman10"/>
              </a:rPr>
              <a:t> a </a:t>
            </a:r>
            <a:r>
              <a:rPr lang="tr-TR" sz="1800" dirty="0" err="1">
                <a:effectLst/>
                <a:latin typeface="LMRoman10"/>
              </a:rPr>
              <a:t>song’s</a:t>
            </a:r>
            <a:r>
              <a:rPr lang="tr-TR" sz="1800" dirty="0">
                <a:effectLst/>
                <a:latin typeface="LMRoman10"/>
              </a:rPr>
              <a:t> </a:t>
            </a:r>
            <a:r>
              <a:rPr lang="tr-TR" sz="1800" dirty="0" err="1">
                <a:effectLst/>
                <a:latin typeface="LMRoman10"/>
              </a:rPr>
              <a:t>acoustic</a:t>
            </a:r>
            <a:r>
              <a:rPr lang="tr-TR" sz="1800" dirty="0">
                <a:effectLst/>
                <a:latin typeface="LMRoman10"/>
              </a:rPr>
              <a:t> </a:t>
            </a:r>
            <a:r>
              <a:rPr lang="tr-TR" sz="1800" dirty="0" err="1">
                <a:effectLst/>
                <a:latin typeface="LMRoman10"/>
              </a:rPr>
              <a:t>value</a:t>
            </a:r>
            <a:r>
              <a:rPr lang="tr-TR" sz="1800" dirty="0">
                <a:effectLst/>
                <a:latin typeface="LMRoman10"/>
              </a:rPr>
              <a:t> is </a:t>
            </a:r>
            <a:r>
              <a:rPr lang="tr-TR" sz="1800" dirty="0" err="1">
                <a:effectLst/>
                <a:latin typeface="LMRoman10"/>
              </a:rPr>
              <a:t>less</a:t>
            </a:r>
            <a:r>
              <a:rPr lang="tr-TR" sz="1800" dirty="0">
                <a:effectLst/>
                <a:latin typeface="LMRoman10"/>
              </a:rPr>
              <a:t> </a:t>
            </a:r>
            <a:r>
              <a:rPr lang="tr-TR" sz="1800" dirty="0" err="1">
                <a:effectLst/>
                <a:latin typeface="LMRoman10"/>
              </a:rPr>
              <a:t>than</a:t>
            </a:r>
            <a:r>
              <a:rPr lang="tr-TR" sz="1800" dirty="0">
                <a:effectLst/>
                <a:latin typeface="LMRoman10"/>
              </a:rPr>
              <a:t> 50, </a:t>
            </a:r>
            <a:r>
              <a:rPr lang="tr-TR" sz="1800" dirty="0" err="1">
                <a:effectLst/>
                <a:latin typeface="LMRoman10"/>
              </a:rPr>
              <a:t>right</a:t>
            </a:r>
            <a:r>
              <a:rPr lang="tr-TR" sz="1800" dirty="0">
                <a:effectLst/>
                <a:latin typeface="LMRoman10"/>
              </a:rPr>
              <a:t>; </a:t>
            </a:r>
            <a:r>
              <a:rPr lang="tr-TR" sz="1800" dirty="0" err="1">
                <a:effectLst/>
                <a:latin typeface="LMRoman10"/>
              </a:rPr>
              <a:t>If</a:t>
            </a:r>
            <a:r>
              <a:rPr lang="tr-TR" sz="1800" dirty="0">
                <a:effectLst/>
                <a:latin typeface="LMRoman10"/>
              </a:rPr>
              <a:t> not, </a:t>
            </a:r>
            <a:r>
              <a:rPr lang="tr-TR" sz="1800" dirty="0" err="1">
                <a:effectLst/>
                <a:latin typeface="LMRoman10"/>
              </a:rPr>
              <a:t>we</a:t>
            </a:r>
            <a:r>
              <a:rPr lang="tr-TR" sz="1800" dirty="0">
                <a:effectLst/>
                <a:latin typeface="LMRoman10"/>
              </a:rPr>
              <a:t> </a:t>
            </a:r>
            <a:r>
              <a:rPr lang="tr-TR" sz="1800" dirty="0" err="1">
                <a:effectLst/>
                <a:latin typeface="LMRoman10"/>
              </a:rPr>
              <a:t>go</a:t>
            </a:r>
            <a:r>
              <a:rPr lang="tr-TR" sz="1800" dirty="0">
                <a:effectLst/>
                <a:latin typeface="LMRoman10"/>
              </a:rPr>
              <a:t> </a:t>
            </a:r>
            <a:r>
              <a:rPr lang="tr-TR" sz="1800" dirty="0" err="1">
                <a:effectLst/>
                <a:latin typeface="LMRoman10"/>
              </a:rPr>
              <a:t>left</a:t>
            </a:r>
            <a:r>
              <a:rPr lang="tr-TR" sz="1800" dirty="0">
                <a:effectLst/>
                <a:latin typeface="LMRoman10"/>
              </a:rPr>
              <a:t>. </a:t>
            </a:r>
            <a:r>
              <a:rPr lang="tr-TR" sz="1800" dirty="0" err="1">
                <a:effectLst/>
                <a:latin typeface="LMRoman10"/>
              </a:rPr>
              <a:t>Left</a:t>
            </a:r>
            <a:r>
              <a:rPr lang="tr-TR" sz="1800" dirty="0">
                <a:effectLst/>
                <a:latin typeface="LMRoman10"/>
              </a:rPr>
              <a:t> </a:t>
            </a:r>
            <a:r>
              <a:rPr lang="tr-TR" sz="1800" dirty="0" err="1">
                <a:effectLst/>
                <a:latin typeface="LMRoman10"/>
              </a:rPr>
              <a:t>Branch</a:t>
            </a:r>
            <a:r>
              <a:rPr lang="tr-TR" sz="1800" dirty="0">
                <a:effectLst/>
                <a:latin typeface="LMRoman10"/>
              </a:rPr>
              <a:t>; </a:t>
            </a:r>
            <a:r>
              <a:rPr lang="tr-TR" sz="1800" dirty="0" err="1">
                <a:effectLst/>
                <a:latin typeface="LMRoman10"/>
              </a:rPr>
              <a:t>acousticness</a:t>
            </a:r>
            <a:r>
              <a:rPr lang="tr-TR" sz="1800" dirty="0">
                <a:effectLst/>
                <a:latin typeface="LMRoman10"/>
              </a:rPr>
              <a:t> &lt;= 70: </a:t>
            </a:r>
            <a:r>
              <a:rPr lang="tr-TR" sz="1800" dirty="0" err="1">
                <a:effectLst/>
                <a:latin typeface="LMRoman10"/>
              </a:rPr>
              <a:t>If</a:t>
            </a:r>
            <a:r>
              <a:rPr lang="tr-TR" sz="1800" dirty="0">
                <a:effectLst/>
                <a:latin typeface="LMRoman10"/>
              </a:rPr>
              <a:t> </a:t>
            </a:r>
            <a:r>
              <a:rPr lang="tr-TR" sz="1800" dirty="0" err="1">
                <a:effectLst/>
                <a:latin typeface="LMRoman10"/>
              </a:rPr>
              <a:t>acousticness</a:t>
            </a:r>
            <a:r>
              <a:rPr lang="tr-TR" sz="1800" dirty="0">
                <a:effectLst/>
                <a:latin typeface="LMRoman10"/>
              </a:rPr>
              <a:t> is </a:t>
            </a:r>
            <a:r>
              <a:rPr lang="tr-TR" sz="1800" dirty="0" err="1">
                <a:effectLst/>
                <a:latin typeface="LMRoman10"/>
              </a:rPr>
              <a:t>greater</a:t>
            </a:r>
            <a:r>
              <a:rPr lang="tr-TR" sz="1800" dirty="0">
                <a:effectLst/>
                <a:latin typeface="LMRoman10"/>
              </a:rPr>
              <a:t> </a:t>
            </a:r>
            <a:r>
              <a:rPr lang="tr-TR" sz="1800" dirty="0" err="1">
                <a:effectLst/>
                <a:latin typeface="LMRoman10"/>
              </a:rPr>
              <a:t>than</a:t>
            </a:r>
            <a:r>
              <a:rPr lang="tr-TR" sz="1800" dirty="0">
                <a:effectLst/>
                <a:latin typeface="LMRoman10"/>
              </a:rPr>
              <a:t> 50 </a:t>
            </a:r>
            <a:r>
              <a:rPr lang="tr-TR" sz="1800" dirty="0" err="1">
                <a:effectLst/>
                <a:latin typeface="LMRoman10"/>
              </a:rPr>
              <a:t>and</a:t>
            </a:r>
            <a:r>
              <a:rPr lang="tr-TR" sz="1800" dirty="0">
                <a:effectLst/>
                <a:latin typeface="LMRoman10"/>
              </a:rPr>
              <a:t> </a:t>
            </a:r>
            <a:r>
              <a:rPr lang="tr-TR" sz="1800" dirty="0" err="1">
                <a:effectLst/>
                <a:latin typeface="LMRoman10"/>
              </a:rPr>
              <a:t>less</a:t>
            </a:r>
            <a:r>
              <a:rPr lang="tr-TR" sz="1800" dirty="0">
                <a:effectLst/>
                <a:latin typeface="LMRoman10"/>
              </a:rPr>
              <a:t> </a:t>
            </a:r>
            <a:r>
              <a:rPr lang="tr-TR" sz="1800" dirty="0" err="1">
                <a:effectLst/>
                <a:latin typeface="LMRoman10"/>
              </a:rPr>
              <a:t>than</a:t>
            </a:r>
            <a:r>
              <a:rPr lang="tr-TR" sz="1800" dirty="0">
                <a:effectLst/>
                <a:latin typeface="LMRoman10"/>
              </a:rPr>
              <a:t> </a:t>
            </a:r>
            <a:r>
              <a:rPr lang="tr-TR" sz="1800" dirty="0" err="1">
                <a:effectLst/>
                <a:latin typeface="LMRoman10"/>
              </a:rPr>
              <a:t>or</a:t>
            </a:r>
            <a:r>
              <a:rPr lang="tr-TR" sz="1800" dirty="0">
                <a:effectLst/>
                <a:latin typeface="LMRoman10"/>
              </a:rPr>
              <a:t> </a:t>
            </a:r>
            <a:r>
              <a:rPr lang="tr-TR" sz="1800" dirty="0" err="1">
                <a:effectLst/>
                <a:latin typeface="LMRoman10"/>
              </a:rPr>
              <a:t>equal</a:t>
            </a:r>
            <a:r>
              <a:rPr lang="tr-TR" sz="1800" dirty="0">
                <a:effectLst/>
                <a:latin typeface="LMRoman10"/>
              </a:rPr>
              <a:t> </a:t>
            </a:r>
            <a:r>
              <a:rPr lang="tr-TR" sz="1800" dirty="0" err="1">
                <a:effectLst/>
                <a:latin typeface="LMRoman10"/>
              </a:rPr>
              <a:t>to</a:t>
            </a:r>
            <a:r>
              <a:rPr lang="tr-TR" sz="1800" dirty="0">
                <a:effectLst/>
                <a:latin typeface="LMRoman10"/>
              </a:rPr>
              <a:t> 70, </a:t>
            </a:r>
            <a:r>
              <a:rPr lang="tr-TR" sz="1800" dirty="0" err="1">
                <a:effectLst/>
                <a:latin typeface="LMRoman10"/>
              </a:rPr>
              <a:t>we</a:t>
            </a:r>
            <a:r>
              <a:rPr lang="tr-TR" sz="1800" dirty="0">
                <a:effectLst/>
                <a:latin typeface="LMRoman10"/>
              </a:rPr>
              <a:t> </a:t>
            </a:r>
            <a:r>
              <a:rPr lang="tr-TR" sz="1800" dirty="0" err="1">
                <a:effectLst/>
                <a:latin typeface="LMRoman10"/>
              </a:rPr>
              <a:t>continue</a:t>
            </a:r>
            <a:r>
              <a:rPr lang="tr-TR" sz="1800" dirty="0">
                <a:effectLst/>
                <a:latin typeface="LMRoman10"/>
              </a:rPr>
              <a:t> on </a:t>
            </a:r>
            <a:r>
              <a:rPr lang="tr-TR" sz="1800" dirty="0" err="1">
                <a:effectLst/>
                <a:latin typeface="LMRoman10"/>
              </a:rPr>
              <a:t>this</a:t>
            </a:r>
            <a:r>
              <a:rPr lang="tr-TR" sz="1800" dirty="0">
                <a:effectLst/>
                <a:latin typeface="LMRoman10"/>
              </a:rPr>
              <a:t> </a:t>
            </a:r>
            <a:r>
              <a:rPr lang="tr-TR" sz="1800" dirty="0" err="1">
                <a:effectLst/>
                <a:latin typeface="LMRoman10"/>
              </a:rPr>
              <a:t>branch</a:t>
            </a:r>
            <a:r>
              <a:rPr lang="tr-TR" sz="1800" dirty="0">
                <a:effectLst/>
                <a:latin typeface="LMRoman10"/>
              </a:rPr>
              <a:t>. valence &lt; 77: </a:t>
            </a:r>
            <a:r>
              <a:rPr lang="tr-TR" sz="1800" dirty="0" err="1">
                <a:effectLst/>
                <a:latin typeface="LMRoman10"/>
              </a:rPr>
              <a:t>If</a:t>
            </a:r>
            <a:r>
              <a:rPr lang="tr-TR" sz="1800" dirty="0">
                <a:effectLst/>
                <a:latin typeface="LMRoman10"/>
              </a:rPr>
              <a:t> </a:t>
            </a:r>
            <a:r>
              <a:rPr lang="tr-TR" sz="1800" dirty="0" err="1">
                <a:effectLst/>
                <a:latin typeface="LMRoman10"/>
              </a:rPr>
              <a:t>the</a:t>
            </a:r>
            <a:r>
              <a:rPr lang="tr-TR" sz="1800" dirty="0">
                <a:effectLst/>
                <a:latin typeface="LMRoman10"/>
              </a:rPr>
              <a:t> valence (</a:t>
            </a:r>
            <a:r>
              <a:rPr lang="tr-TR" sz="1800" dirty="0" err="1">
                <a:effectLst/>
                <a:latin typeface="LMRoman10"/>
              </a:rPr>
              <a:t>the</a:t>
            </a:r>
            <a:r>
              <a:rPr lang="tr-TR" sz="1800" dirty="0">
                <a:effectLst/>
                <a:latin typeface="LMRoman10"/>
              </a:rPr>
              <a:t> </a:t>
            </a:r>
            <a:r>
              <a:rPr lang="tr-TR" sz="1800" dirty="0" err="1">
                <a:effectLst/>
                <a:latin typeface="LMRoman10"/>
              </a:rPr>
              <a:t>song’s</a:t>
            </a:r>
            <a:r>
              <a:rPr lang="tr-TR" sz="1800" dirty="0">
                <a:effectLst/>
                <a:latin typeface="LMRoman10"/>
              </a:rPr>
              <a:t> </a:t>
            </a:r>
            <a:r>
              <a:rPr lang="tr-TR" sz="1800" dirty="0" err="1">
                <a:effectLst/>
                <a:latin typeface="LMRoman10"/>
              </a:rPr>
              <a:t>positivity</a:t>
            </a:r>
            <a:r>
              <a:rPr lang="tr-TR" sz="1800" dirty="0">
                <a:effectLst/>
                <a:latin typeface="LMRoman10"/>
              </a:rPr>
              <a:t> </a:t>
            </a:r>
            <a:r>
              <a:rPr lang="tr-TR" sz="1800" dirty="0" err="1">
                <a:effectLst/>
                <a:latin typeface="LMRoman10"/>
              </a:rPr>
              <a:t>level</a:t>
            </a:r>
            <a:r>
              <a:rPr lang="tr-TR" sz="1800" dirty="0">
                <a:effectLst/>
                <a:latin typeface="LMRoman10"/>
              </a:rPr>
              <a:t>) is </a:t>
            </a:r>
            <a:r>
              <a:rPr lang="tr-TR" sz="1800" dirty="0" err="1">
                <a:effectLst/>
                <a:latin typeface="LMRoman10"/>
              </a:rPr>
              <a:t>less</a:t>
            </a:r>
            <a:r>
              <a:rPr lang="tr-TR" sz="1800" dirty="0">
                <a:effectLst/>
                <a:latin typeface="LMRoman10"/>
              </a:rPr>
              <a:t> </a:t>
            </a:r>
            <a:r>
              <a:rPr lang="tr-TR" sz="1800" dirty="0" err="1">
                <a:effectLst/>
                <a:latin typeface="LMRoman10"/>
              </a:rPr>
              <a:t>than</a:t>
            </a:r>
            <a:r>
              <a:rPr lang="tr-TR" sz="1800" dirty="0">
                <a:effectLst/>
                <a:latin typeface="LMRoman10"/>
              </a:rPr>
              <a:t> 77, </a:t>
            </a:r>
            <a:r>
              <a:rPr lang="tr-TR" sz="1800" dirty="0" err="1">
                <a:effectLst/>
                <a:latin typeface="LMRoman10"/>
              </a:rPr>
              <a:t>we</a:t>
            </a:r>
            <a:r>
              <a:rPr lang="tr-TR" sz="1800" dirty="0">
                <a:effectLst/>
                <a:latin typeface="LMRoman10"/>
              </a:rPr>
              <a:t> </a:t>
            </a:r>
            <a:r>
              <a:rPr lang="tr-TR" sz="1800" dirty="0" err="1">
                <a:effectLst/>
                <a:latin typeface="LMRoman10"/>
              </a:rPr>
              <a:t>continue</a:t>
            </a:r>
            <a:r>
              <a:rPr lang="tr-TR" sz="1800" dirty="0">
                <a:effectLst/>
                <a:latin typeface="LMRoman10"/>
              </a:rPr>
              <a:t>. Valence &lt; 77: </a:t>
            </a:r>
            <a:r>
              <a:rPr lang="tr-TR" sz="1800" dirty="0" err="1">
                <a:effectLst/>
                <a:latin typeface="LMRoman10"/>
              </a:rPr>
              <a:t>The</a:t>
            </a:r>
            <a:r>
              <a:rPr lang="tr-TR" sz="1800" dirty="0">
                <a:effectLst/>
                <a:latin typeface="LMRoman10"/>
              </a:rPr>
              <a:t> </a:t>
            </a:r>
            <a:r>
              <a:rPr lang="tr-TR" sz="1800" dirty="0" err="1">
                <a:effectLst/>
                <a:latin typeface="LMRoman10"/>
              </a:rPr>
              <a:t>song</a:t>
            </a:r>
            <a:r>
              <a:rPr lang="tr-TR" sz="1800" dirty="0">
                <a:effectLst/>
                <a:latin typeface="LMRoman10"/>
              </a:rPr>
              <a:t> is </a:t>
            </a:r>
            <a:r>
              <a:rPr lang="tr-TR" sz="1800" dirty="0" err="1">
                <a:effectLst/>
                <a:latin typeface="LMRoman10"/>
              </a:rPr>
              <a:t>unlikely</a:t>
            </a:r>
            <a:r>
              <a:rPr lang="tr-TR" sz="1800" dirty="0">
                <a:effectLst/>
                <a:latin typeface="LMRoman10"/>
              </a:rPr>
              <a:t> </a:t>
            </a:r>
            <a:r>
              <a:rPr lang="tr-TR" sz="1800" dirty="0" err="1">
                <a:effectLst/>
                <a:latin typeface="LMRoman10"/>
              </a:rPr>
              <a:t>to</a:t>
            </a:r>
            <a:r>
              <a:rPr lang="tr-TR" sz="1800" dirty="0">
                <a:effectLst/>
                <a:latin typeface="LMRoman10"/>
              </a:rPr>
              <a:t> be popular (0.6%). Valence &gt;= 77: </a:t>
            </a:r>
            <a:r>
              <a:rPr lang="tr-TR" sz="1800" dirty="0" err="1">
                <a:effectLst/>
                <a:latin typeface="LMRoman10"/>
              </a:rPr>
              <a:t>The</a:t>
            </a:r>
            <a:r>
              <a:rPr lang="tr-TR" sz="1800" dirty="0">
                <a:effectLst/>
                <a:latin typeface="LMRoman10"/>
              </a:rPr>
              <a:t> </a:t>
            </a:r>
            <a:r>
              <a:rPr lang="tr-TR" sz="1800" dirty="0" err="1">
                <a:effectLst/>
                <a:latin typeface="LMRoman10"/>
              </a:rPr>
              <a:t>song</a:t>
            </a:r>
            <a:r>
              <a:rPr lang="tr-TR" sz="1800" dirty="0">
                <a:effectLst/>
                <a:latin typeface="LMRoman10"/>
              </a:rPr>
              <a:t> has a </a:t>
            </a:r>
            <a:r>
              <a:rPr lang="tr-TR" sz="1800" dirty="0" err="1">
                <a:effectLst/>
                <a:latin typeface="LMRoman10"/>
              </a:rPr>
              <a:t>high</a:t>
            </a:r>
            <a:r>
              <a:rPr lang="tr-TR" sz="1800" dirty="0">
                <a:effectLst/>
                <a:latin typeface="LMRoman10"/>
              </a:rPr>
              <a:t> </a:t>
            </a:r>
            <a:r>
              <a:rPr lang="tr-TR" sz="1800" dirty="0" err="1">
                <a:effectLst/>
                <a:latin typeface="LMRoman10"/>
              </a:rPr>
              <a:t>probability</a:t>
            </a:r>
            <a:r>
              <a:rPr lang="tr-TR" sz="1800" dirty="0">
                <a:effectLst/>
                <a:latin typeface="LMRoman10"/>
              </a:rPr>
              <a:t> of </a:t>
            </a:r>
            <a:r>
              <a:rPr lang="tr-TR" sz="1800" dirty="0" err="1">
                <a:effectLst/>
                <a:latin typeface="LMRoman10"/>
              </a:rPr>
              <a:t>being</a:t>
            </a:r>
            <a:r>
              <a:rPr lang="tr-TR" sz="1800" dirty="0">
                <a:effectLst/>
                <a:latin typeface="LMRoman10"/>
              </a:rPr>
              <a:t> popular (1.0%). </a:t>
            </a:r>
            <a:r>
              <a:rPr lang="tr-TR" sz="1800" dirty="0" err="1">
                <a:effectLst/>
                <a:latin typeface="LMRoman10"/>
              </a:rPr>
              <a:t>acousticness</a:t>
            </a:r>
            <a:r>
              <a:rPr lang="tr-TR" sz="1800" dirty="0">
                <a:effectLst/>
                <a:latin typeface="LMRoman10"/>
              </a:rPr>
              <a:t> &gt; 70: </a:t>
            </a:r>
            <a:r>
              <a:rPr lang="tr-TR" sz="1800" dirty="0" err="1">
                <a:effectLst/>
                <a:latin typeface="LMRoman10"/>
              </a:rPr>
              <a:t>If</a:t>
            </a:r>
            <a:r>
              <a:rPr lang="tr-TR" sz="1800" dirty="0">
                <a:effectLst/>
                <a:latin typeface="LMRoman10"/>
              </a:rPr>
              <a:t> </a:t>
            </a:r>
            <a:r>
              <a:rPr lang="tr-TR" sz="1800" dirty="0" err="1">
                <a:effectLst/>
                <a:latin typeface="LMRoman10"/>
              </a:rPr>
              <a:t>acousticness</a:t>
            </a:r>
            <a:r>
              <a:rPr lang="tr-TR" sz="1800" dirty="0">
                <a:effectLst/>
                <a:latin typeface="LMRoman10"/>
              </a:rPr>
              <a:t> is </a:t>
            </a:r>
            <a:r>
              <a:rPr lang="tr-TR" sz="1800" dirty="0" err="1">
                <a:effectLst/>
                <a:latin typeface="LMRoman10"/>
              </a:rPr>
              <a:t>greater</a:t>
            </a:r>
            <a:r>
              <a:rPr lang="tr-TR" sz="1800" dirty="0">
                <a:effectLst/>
                <a:latin typeface="LMRoman10"/>
              </a:rPr>
              <a:t> </a:t>
            </a:r>
            <a:r>
              <a:rPr lang="tr-TR" sz="1800" dirty="0" err="1">
                <a:effectLst/>
                <a:latin typeface="LMRoman10"/>
              </a:rPr>
              <a:t>than</a:t>
            </a:r>
            <a:r>
              <a:rPr lang="tr-TR" sz="1800" dirty="0">
                <a:effectLst/>
                <a:latin typeface="LMRoman10"/>
              </a:rPr>
              <a:t> 70, </a:t>
            </a:r>
            <a:r>
              <a:rPr lang="tr-TR" sz="1800" dirty="0" err="1">
                <a:effectLst/>
                <a:latin typeface="LMRoman10"/>
              </a:rPr>
              <a:t>the</a:t>
            </a:r>
            <a:r>
              <a:rPr lang="tr-TR" sz="1800" dirty="0">
                <a:effectLst/>
                <a:latin typeface="LMRoman10"/>
              </a:rPr>
              <a:t> </a:t>
            </a:r>
            <a:r>
              <a:rPr lang="tr-TR" sz="1800" dirty="0" err="1">
                <a:effectLst/>
                <a:latin typeface="LMRoman10"/>
              </a:rPr>
              <a:t>song</a:t>
            </a:r>
            <a:r>
              <a:rPr lang="tr-TR" sz="1800" dirty="0">
                <a:effectLst/>
                <a:latin typeface="LMRoman10"/>
              </a:rPr>
              <a:t> is </a:t>
            </a:r>
            <a:r>
              <a:rPr lang="tr-TR" sz="1800" dirty="0" err="1">
                <a:effectLst/>
                <a:latin typeface="LMRoman10"/>
              </a:rPr>
              <a:t>more</a:t>
            </a:r>
            <a:r>
              <a:rPr lang="tr-TR" sz="1800" dirty="0">
                <a:effectLst/>
                <a:latin typeface="LMRoman10"/>
              </a:rPr>
              <a:t> </a:t>
            </a:r>
            <a:r>
              <a:rPr lang="tr-TR" sz="1800" dirty="0" err="1">
                <a:effectLst/>
                <a:latin typeface="LMRoman10"/>
              </a:rPr>
              <a:t>likely</a:t>
            </a:r>
            <a:r>
              <a:rPr lang="tr-TR" sz="1800" dirty="0">
                <a:effectLst/>
                <a:latin typeface="LMRoman10"/>
              </a:rPr>
              <a:t> </a:t>
            </a:r>
            <a:r>
              <a:rPr lang="tr-TR" sz="1800" dirty="0" err="1">
                <a:effectLst/>
                <a:latin typeface="LMRoman10"/>
              </a:rPr>
              <a:t>to</a:t>
            </a:r>
            <a:r>
              <a:rPr lang="tr-TR" sz="1800" dirty="0">
                <a:effectLst/>
                <a:latin typeface="LMRoman10"/>
              </a:rPr>
              <a:t> be popular (1.0%). </a:t>
            </a:r>
            <a:r>
              <a:rPr lang="tr-TR" sz="1800" dirty="0" err="1">
                <a:effectLst/>
                <a:latin typeface="LMRoman10"/>
              </a:rPr>
              <a:t>The</a:t>
            </a:r>
            <a:r>
              <a:rPr lang="tr-TR" sz="1800" dirty="0">
                <a:effectLst/>
                <a:latin typeface="LMRoman10"/>
              </a:rPr>
              <a:t> </a:t>
            </a:r>
            <a:r>
              <a:rPr lang="tr-TR" sz="1800" dirty="0" err="1">
                <a:effectLst/>
                <a:latin typeface="LMRoman10"/>
              </a:rPr>
              <a:t>comments</a:t>
            </a:r>
            <a:r>
              <a:rPr lang="tr-TR" sz="1800" dirty="0">
                <a:effectLst/>
                <a:latin typeface="LMRoman10"/>
              </a:rPr>
              <a:t> </a:t>
            </a:r>
            <a:r>
              <a:rPr lang="tr-TR" sz="1800" dirty="0" err="1">
                <a:effectLst/>
                <a:latin typeface="LMRoman10"/>
              </a:rPr>
              <a:t>will</a:t>
            </a:r>
            <a:r>
              <a:rPr lang="tr-TR" sz="1800" dirty="0">
                <a:effectLst/>
                <a:latin typeface="LMRoman10"/>
              </a:rPr>
              <a:t> </a:t>
            </a:r>
            <a:r>
              <a:rPr lang="tr-TR" sz="1800" dirty="0" err="1">
                <a:effectLst/>
                <a:latin typeface="LMRoman10"/>
              </a:rPr>
              <a:t>continue</a:t>
            </a:r>
            <a:r>
              <a:rPr lang="tr-TR" sz="1800" dirty="0">
                <a:effectLst/>
                <a:latin typeface="LMRoman10"/>
              </a:rPr>
              <a:t> </a:t>
            </a:r>
            <a:r>
              <a:rPr lang="tr-TR" sz="1800" dirty="0" err="1">
                <a:effectLst/>
                <a:latin typeface="LMRoman10"/>
              </a:rPr>
              <a:t>like</a:t>
            </a:r>
            <a:r>
              <a:rPr lang="tr-TR" sz="1800" dirty="0">
                <a:effectLst/>
                <a:latin typeface="LMRoman10"/>
              </a:rPr>
              <a:t> </a:t>
            </a:r>
            <a:r>
              <a:rPr lang="tr-TR" sz="1800" dirty="0" err="1">
                <a:effectLst/>
                <a:latin typeface="LMRoman10"/>
              </a:rPr>
              <a:t>this</a:t>
            </a:r>
            <a:r>
              <a:rPr lang="tr-TR" sz="1800" dirty="0">
                <a:effectLst/>
                <a:latin typeface="LMRoman10"/>
              </a:rPr>
              <a:t>. </a:t>
            </a:r>
            <a:endParaRPr lang="tr-TR" dirty="0"/>
          </a:p>
          <a:p>
            <a:endParaRPr lang="en-US" dirty="0"/>
          </a:p>
        </p:txBody>
      </p:sp>
      <p:pic>
        <p:nvPicPr>
          <p:cNvPr id="13314" name="Picture 2" descr="When to Use a 'Decision Tree' for Business Planning">
            <a:extLst>
              <a:ext uri="{FF2B5EF4-FFF2-40B4-BE49-F238E27FC236}">
                <a16:creationId xmlns:a16="http://schemas.microsoft.com/office/drawing/2014/main" id="{32E4CA8D-5160-DBD8-9DEF-3D227BDBFF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767" y="5076174"/>
            <a:ext cx="1556275" cy="1591326"/>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557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yazı tipi, ekran görüntüsü içeren bir resim&#10;&#10;Açıklama otomatik olarak oluşturuldu">
            <a:extLst>
              <a:ext uri="{FF2B5EF4-FFF2-40B4-BE49-F238E27FC236}">
                <a16:creationId xmlns:a16="http://schemas.microsoft.com/office/drawing/2014/main" id="{1A7561C1-8674-F4E1-26FA-B59430434893}"/>
              </a:ext>
            </a:extLst>
          </p:cNvPr>
          <p:cNvPicPr>
            <a:picLocks noGrp="1" noChangeAspect="1"/>
          </p:cNvPicPr>
          <p:nvPr>
            <p:ph idx="1"/>
          </p:nvPr>
        </p:nvPicPr>
        <p:blipFill>
          <a:blip r:embed="rId2"/>
          <a:stretch>
            <a:fillRect/>
          </a:stretch>
        </p:blipFill>
        <p:spPr>
          <a:xfrm>
            <a:off x="0" y="0"/>
            <a:ext cx="9273034" cy="2278966"/>
          </a:xfrm>
        </p:spPr>
      </p:pic>
      <p:sp>
        <p:nvSpPr>
          <p:cNvPr id="6" name="Metin kutusu 5">
            <a:extLst>
              <a:ext uri="{FF2B5EF4-FFF2-40B4-BE49-F238E27FC236}">
                <a16:creationId xmlns:a16="http://schemas.microsoft.com/office/drawing/2014/main" id="{BB5D8E9B-4CEF-AE89-8987-6EF561944F01}"/>
              </a:ext>
            </a:extLst>
          </p:cNvPr>
          <p:cNvSpPr txBox="1"/>
          <p:nvPr/>
        </p:nvSpPr>
        <p:spPr>
          <a:xfrm>
            <a:off x="908579" y="2732376"/>
            <a:ext cx="7455876" cy="1846659"/>
          </a:xfrm>
          <a:prstGeom prst="rect">
            <a:avLst/>
          </a:prstGeom>
          <a:noFill/>
        </p:spPr>
        <p:txBody>
          <a:bodyPr wrap="square" rtlCol="0">
            <a:spAutoFit/>
          </a:bodyPr>
          <a:lstStyle/>
          <a:p>
            <a:pPr algn="just"/>
            <a:r>
              <a:rPr lang="tr-TR" sz="2400" dirty="0">
                <a:effectLst/>
                <a:latin typeface="LMRoman10"/>
              </a:rPr>
              <a:t>  </a:t>
            </a:r>
            <a:r>
              <a:rPr lang="tr-TR" sz="2400" dirty="0" err="1">
                <a:effectLst/>
                <a:latin typeface="LMRoman10"/>
              </a:rPr>
              <a:t>This</a:t>
            </a:r>
            <a:r>
              <a:rPr lang="tr-TR" sz="2400" dirty="0">
                <a:effectLst/>
                <a:latin typeface="LMRoman10"/>
              </a:rPr>
              <a:t> </a:t>
            </a:r>
            <a:r>
              <a:rPr lang="tr-TR" sz="2400" dirty="0" err="1">
                <a:effectLst/>
                <a:latin typeface="LMRoman10"/>
              </a:rPr>
              <a:t>output</a:t>
            </a:r>
            <a:r>
              <a:rPr lang="tr-TR" sz="2400" dirty="0">
                <a:effectLst/>
                <a:latin typeface="LMRoman10"/>
              </a:rPr>
              <a:t> is </a:t>
            </a:r>
            <a:r>
              <a:rPr lang="tr-TR" sz="2400" dirty="0" err="1">
                <a:effectLst/>
                <a:latin typeface="LMRoman10"/>
              </a:rPr>
              <a:t>called</a:t>
            </a:r>
            <a:r>
              <a:rPr lang="tr-TR" sz="2400" dirty="0">
                <a:effectLst/>
                <a:latin typeface="LMRoman10"/>
              </a:rPr>
              <a:t> a </a:t>
            </a:r>
            <a:r>
              <a:rPr lang="tr-TR" sz="2400" dirty="0" err="1">
                <a:effectLst/>
                <a:latin typeface="LMRoman10"/>
              </a:rPr>
              <a:t>confusion</a:t>
            </a:r>
            <a:r>
              <a:rPr lang="tr-TR" sz="2400" dirty="0">
                <a:effectLst/>
                <a:latin typeface="LMRoman10"/>
              </a:rPr>
              <a:t> </a:t>
            </a:r>
            <a:r>
              <a:rPr lang="tr-TR" sz="2400" dirty="0" err="1">
                <a:effectLst/>
                <a:latin typeface="LMRoman10"/>
              </a:rPr>
              <a:t>matrix</a:t>
            </a:r>
            <a:r>
              <a:rPr lang="tr-TR" sz="2400" dirty="0">
                <a:effectLst/>
                <a:latin typeface="LMRoman10"/>
              </a:rPr>
              <a:t>, </a:t>
            </a:r>
            <a:r>
              <a:rPr lang="tr-TR" sz="2400" dirty="0" err="1">
                <a:effectLst/>
                <a:latin typeface="LMRoman10"/>
              </a:rPr>
              <a:t>which</a:t>
            </a:r>
            <a:r>
              <a:rPr lang="tr-TR" sz="2400" dirty="0">
                <a:effectLst/>
                <a:latin typeface="LMRoman10"/>
              </a:rPr>
              <a:t> is </a:t>
            </a:r>
            <a:r>
              <a:rPr lang="tr-TR" sz="2400" dirty="0" err="1">
                <a:effectLst/>
                <a:latin typeface="LMRoman10"/>
              </a:rPr>
              <a:t>used</a:t>
            </a:r>
            <a:r>
              <a:rPr lang="tr-TR" sz="2400" dirty="0">
                <a:effectLst/>
                <a:latin typeface="LMRoman10"/>
              </a:rPr>
              <a:t> </a:t>
            </a:r>
            <a:r>
              <a:rPr lang="tr-TR" sz="2400" dirty="0" err="1">
                <a:effectLst/>
                <a:latin typeface="LMRoman10"/>
              </a:rPr>
              <a:t>to</a:t>
            </a:r>
            <a:r>
              <a:rPr lang="tr-TR" sz="2400" dirty="0">
                <a:effectLst/>
                <a:latin typeface="LMRoman10"/>
              </a:rPr>
              <a:t> </a:t>
            </a:r>
            <a:r>
              <a:rPr lang="tr-TR" sz="2400" dirty="0" err="1">
                <a:effectLst/>
                <a:latin typeface="LMRoman10"/>
              </a:rPr>
              <a:t>evaluate</a:t>
            </a:r>
            <a:r>
              <a:rPr lang="tr-TR" sz="2400" dirty="0">
                <a:effectLst/>
                <a:latin typeface="LMRoman10"/>
              </a:rPr>
              <a:t> </a:t>
            </a:r>
            <a:r>
              <a:rPr lang="tr-TR" sz="2400" dirty="0" err="1">
                <a:effectLst/>
                <a:latin typeface="LMRoman10"/>
              </a:rPr>
              <a:t>the</a:t>
            </a:r>
            <a:r>
              <a:rPr lang="tr-TR" sz="2400" dirty="0">
                <a:effectLst/>
                <a:latin typeface="LMRoman10"/>
              </a:rPr>
              <a:t> </a:t>
            </a:r>
            <a:r>
              <a:rPr lang="tr-TR" sz="2400" dirty="0" err="1">
                <a:effectLst/>
                <a:latin typeface="LMRoman10"/>
              </a:rPr>
              <a:t>performance</a:t>
            </a:r>
            <a:r>
              <a:rPr lang="tr-TR" sz="2400" dirty="0">
                <a:effectLst/>
                <a:latin typeface="LMRoman10"/>
              </a:rPr>
              <a:t> of a </a:t>
            </a:r>
            <a:r>
              <a:rPr lang="tr-TR" sz="2400" dirty="0" err="1">
                <a:effectLst/>
                <a:latin typeface="LMRoman10"/>
              </a:rPr>
              <a:t>classification</a:t>
            </a:r>
            <a:r>
              <a:rPr lang="tr-TR" sz="2400" dirty="0">
                <a:effectLst/>
                <a:latin typeface="LMRoman10"/>
              </a:rPr>
              <a:t> model. </a:t>
            </a:r>
            <a:r>
              <a:rPr lang="tr-TR" sz="2400" dirty="0" err="1">
                <a:effectLst/>
                <a:latin typeface="LMRoman10"/>
              </a:rPr>
              <a:t>The</a:t>
            </a:r>
            <a:r>
              <a:rPr lang="tr-TR" sz="2400" dirty="0">
                <a:effectLst/>
                <a:latin typeface="LMRoman10"/>
              </a:rPr>
              <a:t> </a:t>
            </a:r>
            <a:r>
              <a:rPr lang="tr-TR" sz="2400" dirty="0" err="1">
                <a:effectLst/>
                <a:latin typeface="LMRoman10"/>
              </a:rPr>
              <a:t>confusion</a:t>
            </a:r>
            <a:r>
              <a:rPr lang="tr-TR" sz="2400" dirty="0">
                <a:effectLst/>
                <a:latin typeface="LMRoman10"/>
              </a:rPr>
              <a:t> </a:t>
            </a:r>
            <a:r>
              <a:rPr lang="tr-TR" sz="2400" dirty="0" err="1">
                <a:effectLst/>
                <a:latin typeface="LMRoman10"/>
              </a:rPr>
              <a:t>matrix</a:t>
            </a:r>
            <a:r>
              <a:rPr lang="tr-TR" sz="2400" dirty="0">
                <a:effectLst/>
                <a:latin typeface="LMRoman10"/>
              </a:rPr>
              <a:t> </a:t>
            </a:r>
            <a:r>
              <a:rPr lang="tr-TR" sz="2400" dirty="0" err="1">
                <a:effectLst/>
                <a:latin typeface="LMRoman10"/>
              </a:rPr>
              <a:t>shows</a:t>
            </a:r>
            <a:r>
              <a:rPr lang="tr-TR" sz="2400" dirty="0">
                <a:effectLst/>
                <a:latin typeface="LMRoman10"/>
              </a:rPr>
              <a:t> </a:t>
            </a:r>
            <a:r>
              <a:rPr lang="tr-TR" sz="2400" dirty="0" err="1">
                <a:effectLst/>
                <a:latin typeface="LMRoman10"/>
              </a:rPr>
              <a:t>the</a:t>
            </a:r>
            <a:r>
              <a:rPr lang="tr-TR" sz="2400" dirty="0">
                <a:effectLst/>
                <a:latin typeface="LMRoman10"/>
              </a:rPr>
              <a:t> </a:t>
            </a:r>
            <a:r>
              <a:rPr lang="tr-TR" sz="2400" dirty="0" err="1">
                <a:effectLst/>
                <a:latin typeface="LMRoman10"/>
              </a:rPr>
              <a:t>relationships</a:t>
            </a:r>
            <a:r>
              <a:rPr lang="tr-TR" sz="2400" dirty="0">
                <a:effectLst/>
                <a:latin typeface="LMRoman10"/>
              </a:rPr>
              <a:t> </a:t>
            </a:r>
            <a:r>
              <a:rPr lang="tr-TR" sz="2400" dirty="0" err="1">
                <a:effectLst/>
                <a:latin typeface="LMRoman10"/>
              </a:rPr>
              <a:t>between</a:t>
            </a:r>
            <a:r>
              <a:rPr lang="tr-TR" sz="2400" dirty="0">
                <a:effectLst/>
                <a:latin typeface="LMRoman10"/>
              </a:rPr>
              <a:t> </a:t>
            </a:r>
            <a:r>
              <a:rPr lang="tr-TR" sz="2400" dirty="0" err="1">
                <a:effectLst/>
                <a:latin typeface="LMRoman10"/>
              </a:rPr>
              <a:t>the</a:t>
            </a:r>
            <a:r>
              <a:rPr lang="tr-TR" sz="2400" dirty="0">
                <a:effectLst/>
                <a:latin typeface="LMRoman10"/>
              </a:rPr>
              <a:t> </a:t>
            </a:r>
            <a:r>
              <a:rPr lang="tr-TR" sz="2400" dirty="0" err="1">
                <a:effectLst/>
                <a:latin typeface="LMRoman10"/>
              </a:rPr>
              <a:t>classes</a:t>
            </a:r>
            <a:r>
              <a:rPr lang="tr-TR" sz="2400" dirty="0">
                <a:effectLst/>
                <a:latin typeface="LMRoman10"/>
              </a:rPr>
              <a:t> </a:t>
            </a:r>
            <a:r>
              <a:rPr lang="tr-TR" sz="2400" dirty="0" err="1">
                <a:effectLst/>
                <a:latin typeface="LMRoman10"/>
              </a:rPr>
              <a:t>predicted</a:t>
            </a:r>
            <a:r>
              <a:rPr lang="tr-TR" sz="2400" dirty="0">
                <a:effectLst/>
                <a:latin typeface="LMRoman10"/>
              </a:rPr>
              <a:t> </a:t>
            </a:r>
            <a:r>
              <a:rPr lang="tr-TR" sz="2400" dirty="0" err="1">
                <a:effectLst/>
                <a:latin typeface="LMRoman10"/>
              </a:rPr>
              <a:t>by</a:t>
            </a:r>
            <a:r>
              <a:rPr lang="tr-TR" sz="2400" dirty="0">
                <a:effectLst/>
                <a:latin typeface="LMRoman10"/>
              </a:rPr>
              <a:t> </a:t>
            </a:r>
            <a:r>
              <a:rPr lang="tr-TR" sz="2400" dirty="0" err="1">
                <a:effectLst/>
                <a:latin typeface="LMRoman10"/>
              </a:rPr>
              <a:t>the</a:t>
            </a:r>
            <a:r>
              <a:rPr lang="tr-TR" sz="2400" dirty="0">
                <a:effectLst/>
                <a:latin typeface="LMRoman10"/>
              </a:rPr>
              <a:t> model </a:t>
            </a:r>
            <a:r>
              <a:rPr lang="tr-TR" sz="2400" dirty="0" err="1">
                <a:effectLst/>
                <a:latin typeface="LMRoman10"/>
              </a:rPr>
              <a:t>and</a:t>
            </a:r>
            <a:r>
              <a:rPr lang="tr-TR" sz="2400" dirty="0">
                <a:effectLst/>
                <a:latin typeface="LMRoman10"/>
              </a:rPr>
              <a:t> </a:t>
            </a:r>
            <a:r>
              <a:rPr lang="tr-TR" sz="2400" dirty="0" err="1">
                <a:effectLst/>
                <a:latin typeface="LMRoman10"/>
              </a:rPr>
              <a:t>the</a:t>
            </a:r>
            <a:r>
              <a:rPr lang="tr-TR" sz="2400" dirty="0">
                <a:effectLst/>
                <a:latin typeface="LMRoman10"/>
              </a:rPr>
              <a:t> </a:t>
            </a:r>
            <a:r>
              <a:rPr lang="tr-TR" sz="2400" dirty="0" err="1">
                <a:effectLst/>
                <a:latin typeface="LMRoman10"/>
              </a:rPr>
              <a:t>actual</a:t>
            </a:r>
            <a:r>
              <a:rPr lang="tr-TR" sz="2400" dirty="0">
                <a:effectLst/>
                <a:latin typeface="LMRoman10"/>
              </a:rPr>
              <a:t> </a:t>
            </a:r>
            <a:r>
              <a:rPr lang="tr-TR" sz="2400" dirty="0" err="1">
                <a:effectLst/>
                <a:latin typeface="LMRoman10"/>
              </a:rPr>
              <a:t>classes</a:t>
            </a:r>
            <a:r>
              <a:rPr lang="tr-TR" sz="2400" dirty="0">
                <a:effectLst/>
                <a:latin typeface="LMRoman10"/>
              </a:rPr>
              <a:t>. </a:t>
            </a:r>
            <a:endParaRPr lang="tr-TR" sz="2400" dirty="0">
              <a:effectLst/>
            </a:endParaRPr>
          </a:p>
          <a:p>
            <a:endParaRPr lang="en-US" dirty="0"/>
          </a:p>
        </p:txBody>
      </p:sp>
      <p:pic>
        <p:nvPicPr>
          <p:cNvPr id="8194" name="Picture 2" descr="6 Proven Ways to Boost INSANE Creative Energy in Art &amp; Music (Hack Your  Creativity!) - The Bold Musician">
            <a:extLst>
              <a:ext uri="{FF2B5EF4-FFF2-40B4-BE49-F238E27FC236}">
                <a16:creationId xmlns:a16="http://schemas.microsoft.com/office/drawing/2014/main" id="{7EC006A6-CB38-1310-B305-960C429E6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2517" y="4579035"/>
            <a:ext cx="3048000" cy="1706880"/>
          </a:xfrm>
          <a:prstGeom prst="rect">
            <a:avLst/>
          </a:prstGeom>
          <a:noFill/>
          <a:effectLst>
            <a:softEdge rad="190031"/>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359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yazı tipi, ekran görüntüsü içeren bir resim&#10;&#10;Açıklama otomatik olarak oluşturuldu">
            <a:extLst>
              <a:ext uri="{FF2B5EF4-FFF2-40B4-BE49-F238E27FC236}">
                <a16:creationId xmlns:a16="http://schemas.microsoft.com/office/drawing/2014/main" id="{E68EC66D-8D40-17C3-1046-B108DD52C60A}"/>
              </a:ext>
            </a:extLst>
          </p:cNvPr>
          <p:cNvPicPr>
            <a:picLocks noGrp="1" noChangeAspect="1"/>
          </p:cNvPicPr>
          <p:nvPr>
            <p:ph idx="1"/>
          </p:nvPr>
        </p:nvPicPr>
        <p:blipFill>
          <a:blip r:embed="rId2"/>
          <a:stretch>
            <a:fillRect/>
          </a:stretch>
        </p:blipFill>
        <p:spPr>
          <a:xfrm>
            <a:off x="-1" y="0"/>
            <a:ext cx="9334831" cy="1463040"/>
          </a:xfrm>
        </p:spPr>
      </p:pic>
      <p:sp>
        <p:nvSpPr>
          <p:cNvPr id="6" name="Metin kutusu 5">
            <a:extLst>
              <a:ext uri="{FF2B5EF4-FFF2-40B4-BE49-F238E27FC236}">
                <a16:creationId xmlns:a16="http://schemas.microsoft.com/office/drawing/2014/main" id="{BC7B6423-A776-E01B-F1DE-47B502C320FC}"/>
              </a:ext>
            </a:extLst>
          </p:cNvPr>
          <p:cNvSpPr txBox="1"/>
          <p:nvPr/>
        </p:nvSpPr>
        <p:spPr>
          <a:xfrm>
            <a:off x="629986" y="2025748"/>
            <a:ext cx="8074855" cy="2215991"/>
          </a:xfrm>
          <a:prstGeom prst="rect">
            <a:avLst/>
          </a:prstGeom>
          <a:noFill/>
        </p:spPr>
        <p:txBody>
          <a:bodyPr wrap="square" rtlCol="0">
            <a:spAutoFit/>
          </a:bodyPr>
          <a:lstStyle/>
          <a:p>
            <a:pPr algn="just"/>
            <a:r>
              <a:rPr lang="tr-TR" sz="2400" dirty="0">
                <a:effectLst/>
                <a:latin typeface="LMRoman10"/>
              </a:rPr>
              <a:t>  </a:t>
            </a:r>
            <a:r>
              <a:rPr lang="tr-TR" sz="2400" dirty="0" err="1">
                <a:effectLst/>
                <a:latin typeface="LMRoman10"/>
              </a:rPr>
              <a:t>In</a:t>
            </a:r>
            <a:r>
              <a:rPr lang="tr-TR" sz="2400" dirty="0">
                <a:effectLst/>
                <a:latin typeface="LMRoman10"/>
              </a:rPr>
              <a:t> </a:t>
            </a:r>
            <a:r>
              <a:rPr lang="tr-TR" sz="2400" dirty="0" err="1">
                <a:effectLst/>
                <a:latin typeface="LMRoman10"/>
              </a:rPr>
              <a:t>line</a:t>
            </a:r>
            <a:r>
              <a:rPr lang="tr-TR" sz="2400" dirty="0">
                <a:effectLst/>
                <a:latin typeface="LMRoman10"/>
              </a:rPr>
              <a:t> </a:t>
            </a:r>
            <a:r>
              <a:rPr lang="tr-TR" sz="2400" dirty="0" err="1">
                <a:effectLst/>
                <a:latin typeface="LMRoman10"/>
              </a:rPr>
              <a:t>with</a:t>
            </a:r>
            <a:r>
              <a:rPr lang="tr-TR" sz="2400" dirty="0">
                <a:effectLst/>
                <a:latin typeface="LMRoman10"/>
              </a:rPr>
              <a:t> </a:t>
            </a:r>
            <a:r>
              <a:rPr lang="tr-TR" sz="2400" dirty="0" err="1">
                <a:effectLst/>
                <a:latin typeface="LMRoman10"/>
              </a:rPr>
              <a:t>this</a:t>
            </a:r>
            <a:r>
              <a:rPr lang="tr-TR" sz="2400" dirty="0">
                <a:effectLst/>
                <a:latin typeface="LMRoman10"/>
              </a:rPr>
              <a:t> </a:t>
            </a:r>
            <a:r>
              <a:rPr lang="tr-TR" sz="2400" dirty="0" err="1">
                <a:effectLst/>
                <a:latin typeface="LMRoman10"/>
              </a:rPr>
              <a:t>information</a:t>
            </a:r>
            <a:r>
              <a:rPr lang="tr-TR" sz="2400" dirty="0">
                <a:effectLst/>
                <a:latin typeface="LMRoman10"/>
              </a:rPr>
              <a:t>, </a:t>
            </a:r>
            <a:r>
              <a:rPr lang="tr-TR" sz="2400" dirty="0" err="1">
                <a:effectLst/>
                <a:latin typeface="LMRoman10"/>
              </a:rPr>
              <a:t>the</a:t>
            </a:r>
            <a:r>
              <a:rPr lang="tr-TR" sz="2400" dirty="0">
                <a:effectLst/>
                <a:latin typeface="LMRoman10"/>
              </a:rPr>
              <a:t> </a:t>
            </a:r>
            <a:r>
              <a:rPr lang="tr-TR" sz="2400" dirty="0" err="1">
                <a:effectLst/>
                <a:latin typeface="LMRoman10"/>
              </a:rPr>
              <a:t>accuracy</a:t>
            </a:r>
            <a:r>
              <a:rPr lang="tr-TR" sz="2400" dirty="0">
                <a:effectLst/>
                <a:latin typeface="LMRoman10"/>
              </a:rPr>
              <a:t> </a:t>
            </a:r>
            <a:r>
              <a:rPr lang="tr-TR" sz="2400" dirty="0" err="1">
                <a:effectLst/>
                <a:latin typeface="LMRoman10"/>
              </a:rPr>
              <a:t>metric</a:t>
            </a:r>
            <a:r>
              <a:rPr lang="tr-TR" sz="2400" dirty="0">
                <a:effectLst/>
                <a:latin typeface="LMRoman10"/>
              </a:rPr>
              <a:t> of </a:t>
            </a:r>
            <a:r>
              <a:rPr lang="tr-TR" sz="2400" dirty="0" err="1">
                <a:effectLst/>
                <a:latin typeface="LMRoman10"/>
              </a:rPr>
              <a:t>the</a:t>
            </a:r>
            <a:r>
              <a:rPr lang="tr-TR" sz="2400" dirty="0">
                <a:effectLst/>
                <a:latin typeface="LMRoman10"/>
              </a:rPr>
              <a:t> model </a:t>
            </a:r>
            <a:r>
              <a:rPr lang="tr-TR" sz="2400" dirty="0" err="1">
                <a:effectLst/>
                <a:latin typeface="LMRoman10"/>
              </a:rPr>
              <a:t>was</a:t>
            </a:r>
            <a:r>
              <a:rPr lang="tr-TR" sz="2400" dirty="0">
                <a:effectLst/>
                <a:latin typeface="LMRoman10"/>
              </a:rPr>
              <a:t> </a:t>
            </a:r>
            <a:r>
              <a:rPr lang="tr-TR" sz="2400" dirty="0" err="1">
                <a:effectLst/>
                <a:latin typeface="LMRoman10"/>
              </a:rPr>
              <a:t>calculated</a:t>
            </a:r>
            <a:r>
              <a:rPr lang="tr-TR" sz="2400" dirty="0">
                <a:effectLst/>
                <a:latin typeface="LMRoman10"/>
              </a:rPr>
              <a:t> as 86.05%. </a:t>
            </a:r>
            <a:r>
              <a:rPr lang="tr-TR" sz="2400" dirty="0" err="1">
                <a:effectLst/>
                <a:latin typeface="LMRoman10"/>
              </a:rPr>
              <a:t>This</a:t>
            </a:r>
            <a:r>
              <a:rPr lang="tr-TR" sz="2400" dirty="0">
                <a:effectLst/>
                <a:latin typeface="LMRoman10"/>
              </a:rPr>
              <a:t> </a:t>
            </a:r>
            <a:r>
              <a:rPr lang="tr-TR" sz="2400" dirty="0" err="1">
                <a:effectLst/>
                <a:latin typeface="LMRoman10"/>
              </a:rPr>
              <a:t>indicates</a:t>
            </a:r>
            <a:r>
              <a:rPr lang="tr-TR" sz="2400" dirty="0">
                <a:effectLst/>
                <a:latin typeface="LMRoman10"/>
              </a:rPr>
              <a:t> </a:t>
            </a:r>
            <a:r>
              <a:rPr lang="tr-TR" sz="2400" dirty="0" err="1">
                <a:effectLst/>
                <a:latin typeface="LMRoman10"/>
              </a:rPr>
              <a:t>that</a:t>
            </a:r>
            <a:r>
              <a:rPr lang="tr-TR" sz="2400" dirty="0">
                <a:effectLst/>
                <a:latin typeface="LMRoman10"/>
              </a:rPr>
              <a:t> 86.05% of </a:t>
            </a:r>
            <a:r>
              <a:rPr lang="tr-TR" sz="2400" dirty="0" err="1">
                <a:effectLst/>
                <a:latin typeface="LMRoman10"/>
              </a:rPr>
              <a:t>all</a:t>
            </a:r>
            <a:r>
              <a:rPr lang="tr-TR" sz="2400" dirty="0">
                <a:effectLst/>
                <a:latin typeface="LMRoman10"/>
              </a:rPr>
              <a:t> </a:t>
            </a:r>
            <a:r>
              <a:rPr lang="tr-TR" sz="2400" dirty="0" err="1">
                <a:effectLst/>
                <a:latin typeface="LMRoman10"/>
              </a:rPr>
              <a:t>predictions</a:t>
            </a:r>
            <a:r>
              <a:rPr lang="tr-TR" sz="2400" dirty="0">
                <a:effectLst/>
                <a:latin typeface="LMRoman10"/>
              </a:rPr>
              <a:t> of </a:t>
            </a:r>
            <a:r>
              <a:rPr lang="tr-TR" sz="2400" dirty="0" err="1">
                <a:effectLst/>
                <a:latin typeface="LMRoman10"/>
              </a:rPr>
              <a:t>the</a:t>
            </a:r>
            <a:r>
              <a:rPr lang="tr-TR" sz="2400" dirty="0">
                <a:effectLst/>
                <a:latin typeface="LMRoman10"/>
              </a:rPr>
              <a:t> model </a:t>
            </a:r>
            <a:r>
              <a:rPr lang="tr-TR" sz="2400" dirty="0" err="1">
                <a:effectLst/>
                <a:latin typeface="LMRoman10"/>
              </a:rPr>
              <a:t>were</a:t>
            </a:r>
            <a:r>
              <a:rPr lang="tr-TR" sz="2400" dirty="0">
                <a:effectLst/>
                <a:latin typeface="LMRoman10"/>
              </a:rPr>
              <a:t> </a:t>
            </a:r>
            <a:r>
              <a:rPr lang="tr-TR" sz="2400" dirty="0" err="1">
                <a:effectLst/>
                <a:latin typeface="LMRoman10"/>
              </a:rPr>
              <a:t>correct</a:t>
            </a:r>
            <a:r>
              <a:rPr lang="tr-TR" sz="2400" dirty="0">
                <a:effectLst/>
                <a:latin typeface="LMRoman10"/>
              </a:rPr>
              <a:t>. </a:t>
            </a:r>
            <a:r>
              <a:rPr lang="tr-TR" sz="2400" dirty="0" err="1">
                <a:effectLst/>
                <a:latin typeface="LMRoman10"/>
              </a:rPr>
              <a:t>The</a:t>
            </a:r>
            <a:r>
              <a:rPr lang="tr-TR" sz="2400" dirty="0">
                <a:effectLst/>
                <a:latin typeface="LMRoman10"/>
              </a:rPr>
              <a:t> </a:t>
            </a:r>
            <a:r>
              <a:rPr lang="tr-TR" sz="2400" dirty="0" err="1">
                <a:effectLst/>
                <a:latin typeface="LMRoman10"/>
              </a:rPr>
              <a:t>accuracy</a:t>
            </a:r>
            <a:r>
              <a:rPr lang="tr-TR" sz="2400" dirty="0">
                <a:effectLst/>
                <a:latin typeface="LMRoman10"/>
              </a:rPr>
              <a:t> </a:t>
            </a:r>
            <a:r>
              <a:rPr lang="tr-TR" sz="2400" dirty="0" err="1">
                <a:effectLst/>
                <a:latin typeface="LMRoman10"/>
              </a:rPr>
              <a:t>metric</a:t>
            </a:r>
            <a:r>
              <a:rPr lang="tr-TR" sz="2400" dirty="0">
                <a:effectLst/>
                <a:latin typeface="LMRoman10"/>
              </a:rPr>
              <a:t> is </a:t>
            </a:r>
            <a:r>
              <a:rPr lang="tr-TR" sz="2400" dirty="0" err="1">
                <a:effectLst/>
                <a:latin typeface="LMRoman10"/>
              </a:rPr>
              <a:t>used</a:t>
            </a:r>
            <a:r>
              <a:rPr lang="tr-TR" sz="2400" dirty="0">
                <a:effectLst/>
                <a:latin typeface="LMRoman10"/>
              </a:rPr>
              <a:t> </a:t>
            </a:r>
            <a:r>
              <a:rPr lang="tr-TR" sz="2400" dirty="0" err="1">
                <a:effectLst/>
                <a:latin typeface="LMRoman10"/>
              </a:rPr>
              <a:t>to</a:t>
            </a:r>
            <a:r>
              <a:rPr lang="tr-TR" sz="2400" dirty="0">
                <a:effectLst/>
                <a:latin typeface="LMRoman10"/>
              </a:rPr>
              <a:t> </a:t>
            </a:r>
            <a:r>
              <a:rPr lang="tr-TR" sz="2400" dirty="0" err="1">
                <a:effectLst/>
                <a:latin typeface="LMRoman10"/>
              </a:rPr>
              <a:t>evaluate</a:t>
            </a:r>
            <a:r>
              <a:rPr lang="tr-TR" sz="2400" dirty="0">
                <a:effectLst/>
                <a:latin typeface="LMRoman10"/>
              </a:rPr>
              <a:t> </a:t>
            </a:r>
            <a:r>
              <a:rPr lang="tr-TR" sz="2400" dirty="0" err="1">
                <a:effectLst/>
                <a:latin typeface="LMRoman10"/>
              </a:rPr>
              <a:t>the</a:t>
            </a:r>
            <a:r>
              <a:rPr lang="tr-TR" sz="2400" dirty="0">
                <a:effectLst/>
                <a:latin typeface="LMRoman10"/>
              </a:rPr>
              <a:t> </a:t>
            </a:r>
            <a:r>
              <a:rPr lang="tr-TR" sz="2400" dirty="0" err="1">
                <a:effectLst/>
                <a:latin typeface="LMRoman10"/>
              </a:rPr>
              <a:t>overall</a:t>
            </a:r>
            <a:r>
              <a:rPr lang="tr-TR" sz="2400" dirty="0">
                <a:effectLst/>
                <a:latin typeface="LMRoman10"/>
              </a:rPr>
              <a:t> </a:t>
            </a:r>
            <a:r>
              <a:rPr lang="tr-TR" sz="2400" dirty="0" err="1">
                <a:effectLst/>
                <a:latin typeface="LMRoman10"/>
              </a:rPr>
              <a:t>performance</a:t>
            </a:r>
            <a:r>
              <a:rPr lang="tr-TR" sz="2400" dirty="0">
                <a:effectLst/>
                <a:latin typeface="LMRoman10"/>
              </a:rPr>
              <a:t> of </a:t>
            </a:r>
            <a:r>
              <a:rPr lang="tr-TR" sz="2400" dirty="0" err="1">
                <a:effectLst/>
                <a:latin typeface="LMRoman10"/>
              </a:rPr>
              <a:t>the</a:t>
            </a:r>
            <a:r>
              <a:rPr lang="tr-TR" sz="2400" dirty="0">
                <a:effectLst/>
                <a:latin typeface="LMRoman10"/>
              </a:rPr>
              <a:t> model </a:t>
            </a:r>
            <a:r>
              <a:rPr lang="tr-TR" sz="2400" dirty="0" err="1">
                <a:effectLst/>
                <a:latin typeface="LMRoman10"/>
              </a:rPr>
              <a:t>and</a:t>
            </a:r>
            <a:r>
              <a:rPr lang="tr-TR" sz="2400" dirty="0">
                <a:effectLst/>
                <a:latin typeface="LMRoman10"/>
              </a:rPr>
              <a:t> in </a:t>
            </a:r>
            <a:r>
              <a:rPr lang="tr-TR" sz="2400" dirty="0" err="1">
                <a:effectLst/>
                <a:latin typeface="LMRoman10"/>
              </a:rPr>
              <a:t>this</a:t>
            </a:r>
            <a:r>
              <a:rPr lang="tr-TR" sz="2400" dirty="0">
                <a:effectLst/>
                <a:latin typeface="LMRoman10"/>
              </a:rPr>
              <a:t> </a:t>
            </a:r>
            <a:r>
              <a:rPr lang="tr-TR" sz="2400" dirty="0" err="1">
                <a:effectLst/>
                <a:latin typeface="LMRoman10"/>
              </a:rPr>
              <a:t>case</a:t>
            </a:r>
            <a:r>
              <a:rPr lang="tr-TR" sz="2400" dirty="0">
                <a:effectLst/>
                <a:latin typeface="LMRoman10"/>
              </a:rPr>
              <a:t> </a:t>
            </a:r>
            <a:r>
              <a:rPr lang="tr-TR" sz="2400" dirty="0" err="1">
                <a:effectLst/>
                <a:latin typeface="LMRoman10"/>
              </a:rPr>
              <a:t>we</a:t>
            </a:r>
            <a:r>
              <a:rPr lang="tr-TR" sz="2400" dirty="0">
                <a:effectLst/>
                <a:latin typeface="LMRoman10"/>
              </a:rPr>
              <a:t> can say </a:t>
            </a:r>
            <a:r>
              <a:rPr lang="tr-TR" sz="2400" dirty="0" err="1">
                <a:effectLst/>
                <a:latin typeface="LMRoman10"/>
              </a:rPr>
              <a:t>that</a:t>
            </a:r>
            <a:r>
              <a:rPr lang="tr-TR" sz="2400" dirty="0">
                <a:effectLst/>
                <a:latin typeface="LMRoman10"/>
              </a:rPr>
              <a:t> </a:t>
            </a:r>
            <a:r>
              <a:rPr lang="tr-TR" sz="2400" dirty="0" err="1">
                <a:effectLst/>
                <a:latin typeface="LMRoman10"/>
              </a:rPr>
              <a:t>the</a:t>
            </a:r>
            <a:r>
              <a:rPr lang="tr-TR" sz="2400" dirty="0">
                <a:effectLst/>
                <a:latin typeface="LMRoman10"/>
              </a:rPr>
              <a:t> model </a:t>
            </a:r>
            <a:r>
              <a:rPr lang="tr-TR" sz="2400" dirty="0" err="1">
                <a:effectLst/>
                <a:latin typeface="LMRoman10"/>
              </a:rPr>
              <a:t>performs</a:t>
            </a:r>
            <a:r>
              <a:rPr lang="tr-TR" sz="2400" dirty="0">
                <a:effectLst/>
                <a:latin typeface="LMRoman10"/>
              </a:rPr>
              <a:t> </a:t>
            </a:r>
            <a:r>
              <a:rPr lang="tr-TR" sz="2400" dirty="0" err="1">
                <a:effectLst/>
                <a:latin typeface="LMRoman10"/>
              </a:rPr>
              <a:t>quite</a:t>
            </a:r>
            <a:r>
              <a:rPr lang="tr-TR" sz="2400" dirty="0">
                <a:effectLst/>
                <a:latin typeface="LMRoman10"/>
              </a:rPr>
              <a:t> </a:t>
            </a:r>
            <a:r>
              <a:rPr lang="tr-TR" sz="2400" dirty="0" err="1">
                <a:effectLst/>
                <a:latin typeface="LMRoman10"/>
              </a:rPr>
              <a:t>well</a:t>
            </a:r>
            <a:r>
              <a:rPr lang="tr-TR" sz="2400" dirty="0">
                <a:effectLst/>
                <a:latin typeface="LMRoman10"/>
              </a:rPr>
              <a:t>. </a:t>
            </a:r>
            <a:endParaRPr lang="tr-TR" sz="2400" dirty="0"/>
          </a:p>
          <a:p>
            <a:endParaRPr lang="en-US" dirty="0"/>
          </a:p>
        </p:txBody>
      </p:sp>
      <p:pic>
        <p:nvPicPr>
          <p:cNvPr id="9218" name="Picture 2" descr="Accuracy vs Precision: Differences &amp; Examples - Statistics By Jim">
            <a:extLst>
              <a:ext uri="{FF2B5EF4-FFF2-40B4-BE49-F238E27FC236}">
                <a16:creationId xmlns:a16="http://schemas.microsoft.com/office/drawing/2014/main" id="{FFE9E7E2-E195-FE7C-7323-2DC76F097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4841" y="4521200"/>
            <a:ext cx="1905000"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044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ekran görüntüsü, yazı tipi, cebir içeren bir resim&#10;&#10;Açıklama otomatik olarak oluşturuldu">
            <a:extLst>
              <a:ext uri="{FF2B5EF4-FFF2-40B4-BE49-F238E27FC236}">
                <a16:creationId xmlns:a16="http://schemas.microsoft.com/office/drawing/2014/main" id="{C4F099A7-D5CA-B24B-EA56-1204BC2BE462}"/>
              </a:ext>
            </a:extLst>
          </p:cNvPr>
          <p:cNvPicPr>
            <a:picLocks noGrp="1" noChangeAspect="1"/>
          </p:cNvPicPr>
          <p:nvPr>
            <p:ph idx="1"/>
          </p:nvPr>
        </p:nvPicPr>
        <p:blipFill>
          <a:blip r:embed="rId2"/>
          <a:stretch>
            <a:fillRect/>
          </a:stretch>
        </p:blipFill>
        <p:spPr>
          <a:xfrm>
            <a:off x="-1" y="0"/>
            <a:ext cx="9291423" cy="1460310"/>
          </a:xfrm>
        </p:spPr>
      </p:pic>
      <p:sp>
        <p:nvSpPr>
          <p:cNvPr id="6" name="Metin kutusu 5">
            <a:extLst>
              <a:ext uri="{FF2B5EF4-FFF2-40B4-BE49-F238E27FC236}">
                <a16:creationId xmlns:a16="http://schemas.microsoft.com/office/drawing/2014/main" id="{BD7345E9-FEB8-A8CA-52D6-F248BAE89DC8}"/>
              </a:ext>
            </a:extLst>
          </p:cNvPr>
          <p:cNvSpPr txBox="1"/>
          <p:nvPr/>
        </p:nvSpPr>
        <p:spPr>
          <a:xfrm>
            <a:off x="286603" y="1668439"/>
            <a:ext cx="5964072" cy="1508105"/>
          </a:xfrm>
          <a:prstGeom prst="rect">
            <a:avLst/>
          </a:prstGeom>
          <a:noFill/>
        </p:spPr>
        <p:txBody>
          <a:bodyPr wrap="square" rtlCol="0">
            <a:spAutoFit/>
          </a:bodyPr>
          <a:lstStyle/>
          <a:p>
            <a:pPr algn="just"/>
            <a:r>
              <a:rPr lang="tr-TR" dirty="0">
                <a:effectLst/>
                <a:latin typeface="LMRoman10"/>
              </a:rPr>
              <a:t>  </a:t>
            </a:r>
            <a:r>
              <a:rPr lang="tr-TR" dirty="0" err="1">
                <a:effectLst/>
                <a:latin typeface="LMRoman10"/>
              </a:rPr>
              <a:t>This</a:t>
            </a:r>
            <a:r>
              <a:rPr lang="tr-TR" dirty="0">
                <a:effectLst/>
                <a:latin typeface="LMRoman10"/>
              </a:rPr>
              <a:t> </a:t>
            </a:r>
            <a:r>
              <a:rPr lang="tr-TR" dirty="0" err="1">
                <a:effectLst/>
                <a:latin typeface="LMRoman10"/>
              </a:rPr>
              <a:t>result</a:t>
            </a:r>
            <a:r>
              <a:rPr lang="tr-TR" dirty="0">
                <a:effectLst/>
                <a:latin typeface="LMRoman10"/>
              </a:rPr>
              <a:t> </a:t>
            </a:r>
            <a:r>
              <a:rPr lang="tr-TR" dirty="0" err="1">
                <a:effectLst/>
                <a:latin typeface="LMRoman10"/>
              </a:rPr>
              <a:t>shows</a:t>
            </a:r>
            <a:r>
              <a:rPr lang="tr-TR" dirty="0">
                <a:effectLst/>
                <a:latin typeface="LMRoman10"/>
              </a:rPr>
              <a:t> </a:t>
            </a:r>
            <a:r>
              <a:rPr lang="tr-TR" dirty="0" err="1">
                <a:effectLst/>
                <a:latin typeface="LMRoman10"/>
              </a:rPr>
              <a:t>that</a:t>
            </a:r>
            <a:r>
              <a:rPr lang="tr-TR" dirty="0">
                <a:effectLst/>
                <a:latin typeface="LMRoman10"/>
              </a:rPr>
              <a:t> </a:t>
            </a:r>
            <a:r>
              <a:rPr lang="tr-TR" dirty="0" err="1">
                <a:effectLst/>
                <a:latin typeface="LMRoman10"/>
              </a:rPr>
              <a:t>the</a:t>
            </a:r>
            <a:r>
              <a:rPr lang="tr-TR" dirty="0">
                <a:effectLst/>
                <a:latin typeface="LMRoman10"/>
              </a:rPr>
              <a:t> model can </a:t>
            </a:r>
            <a:r>
              <a:rPr lang="tr-TR" dirty="0" err="1">
                <a:effectLst/>
                <a:latin typeface="LMRoman10"/>
              </a:rPr>
              <a:t>identify</a:t>
            </a:r>
            <a:r>
              <a:rPr lang="tr-TR" dirty="0">
                <a:effectLst/>
                <a:latin typeface="LMRoman10"/>
              </a:rPr>
              <a:t> </a:t>
            </a:r>
            <a:r>
              <a:rPr lang="tr-TR" dirty="0" err="1">
                <a:effectLst/>
                <a:latin typeface="LMRoman10"/>
              </a:rPr>
              <a:t>examples</a:t>
            </a:r>
            <a:r>
              <a:rPr lang="tr-TR" dirty="0">
                <a:effectLst/>
                <a:latin typeface="LMRoman10"/>
              </a:rPr>
              <a:t> </a:t>
            </a:r>
            <a:r>
              <a:rPr lang="tr-TR" dirty="0" err="1">
                <a:effectLst/>
                <a:latin typeface="LMRoman10"/>
              </a:rPr>
              <a:t>belonging</a:t>
            </a:r>
            <a:r>
              <a:rPr lang="tr-TR" dirty="0">
                <a:effectLst/>
                <a:latin typeface="LMRoman10"/>
              </a:rPr>
              <a:t> </a:t>
            </a:r>
            <a:r>
              <a:rPr lang="tr-TR" dirty="0" err="1">
                <a:effectLst/>
                <a:latin typeface="LMRoman10"/>
              </a:rPr>
              <a:t>to</a:t>
            </a:r>
            <a:r>
              <a:rPr lang="tr-TR" dirty="0">
                <a:effectLst/>
                <a:latin typeface="LMRoman10"/>
              </a:rPr>
              <a:t> </a:t>
            </a:r>
            <a:r>
              <a:rPr lang="tr-TR" dirty="0" err="1">
                <a:effectLst/>
                <a:latin typeface="LMRoman10"/>
              </a:rPr>
              <a:t>the</a:t>
            </a:r>
            <a:r>
              <a:rPr lang="tr-TR" dirty="0">
                <a:effectLst/>
                <a:latin typeface="LMRoman10"/>
              </a:rPr>
              <a:t> </a:t>
            </a:r>
            <a:r>
              <a:rPr lang="tr-TR" dirty="0" err="1">
                <a:effectLst/>
                <a:latin typeface="LMRoman10"/>
              </a:rPr>
              <a:t>positive</a:t>
            </a:r>
            <a:r>
              <a:rPr lang="tr-TR" dirty="0">
                <a:effectLst/>
                <a:latin typeface="LMRoman10"/>
              </a:rPr>
              <a:t> </a:t>
            </a:r>
            <a:r>
              <a:rPr lang="tr-TR" dirty="0" err="1">
                <a:effectLst/>
                <a:latin typeface="LMRoman10"/>
              </a:rPr>
              <a:t>class</a:t>
            </a:r>
            <a:r>
              <a:rPr lang="tr-TR" dirty="0">
                <a:effectLst/>
                <a:latin typeface="LMRoman10"/>
              </a:rPr>
              <a:t> </a:t>
            </a:r>
            <a:r>
              <a:rPr lang="tr-TR" dirty="0" err="1">
                <a:effectLst/>
                <a:latin typeface="LMRoman10"/>
              </a:rPr>
              <a:t>with</a:t>
            </a:r>
            <a:r>
              <a:rPr lang="tr-TR" dirty="0">
                <a:effectLst/>
                <a:latin typeface="LMRoman10"/>
              </a:rPr>
              <a:t> 87.21% </a:t>
            </a:r>
            <a:r>
              <a:rPr lang="tr-TR" dirty="0" err="1">
                <a:effectLst/>
                <a:latin typeface="LMRoman10"/>
              </a:rPr>
              <a:t>accuracy</a:t>
            </a:r>
            <a:r>
              <a:rPr lang="tr-TR" dirty="0">
                <a:effectLst/>
                <a:latin typeface="LMRoman10"/>
              </a:rPr>
              <a:t> </a:t>
            </a:r>
            <a:r>
              <a:rPr lang="tr-TR" dirty="0" err="1">
                <a:effectLst/>
                <a:latin typeface="LMRoman10"/>
              </a:rPr>
              <a:t>and</a:t>
            </a:r>
            <a:r>
              <a:rPr lang="tr-TR" dirty="0">
                <a:effectLst/>
                <a:latin typeface="LMRoman10"/>
              </a:rPr>
              <a:t> </a:t>
            </a:r>
            <a:r>
              <a:rPr lang="tr-TR" dirty="0" err="1">
                <a:effectLst/>
                <a:latin typeface="LMRoman10"/>
              </a:rPr>
              <a:t>does</a:t>
            </a:r>
            <a:r>
              <a:rPr lang="tr-TR" dirty="0">
                <a:effectLst/>
                <a:latin typeface="LMRoman10"/>
              </a:rPr>
              <a:t> not </a:t>
            </a:r>
            <a:r>
              <a:rPr lang="tr-TR" dirty="0" err="1">
                <a:effectLst/>
                <a:latin typeface="LMRoman10"/>
              </a:rPr>
              <a:t>miss</a:t>
            </a:r>
            <a:r>
              <a:rPr lang="tr-TR" dirty="0">
                <a:effectLst/>
                <a:latin typeface="LMRoman10"/>
              </a:rPr>
              <a:t> </a:t>
            </a:r>
            <a:r>
              <a:rPr lang="tr-TR" dirty="0" err="1">
                <a:effectLst/>
                <a:latin typeface="LMRoman10"/>
              </a:rPr>
              <a:t>them</a:t>
            </a:r>
            <a:r>
              <a:rPr lang="tr-TR" dirty="0">
                <a:effectLst/>
                <a:latin typeface="LMRoman10"/>
              </a:rPr>
              <a:t>. </a:t>
            </a:r>
            <a:r>
              <a:rPr lang="tr-TR" dirty="0" err="1">
                <a:effectLst/>
                <a:latin typeface="LMRoman10"/>
              </a:rPr>
              <a:t>This</a:t>
            </a:r>
            <a:r>
              <a:rPr lang="tr-TR" dirty="0">
                <a:effectLst/>
                <a:latin typeface="LMRoman10"/>
              </a:rPr>
              <a:t> </a:t>
            </a:r>
            <a:r>
              <a:rPr lang="tr-TR" dirty="0" err="1">
                <a:effectLst/>
                <a:latin typeface="LMRoman10"/>
              </a:rPr>
              <a:t>metric</a:t>
            </a:r>
            <a:r>
              <a:rPr lang="tr-TR" dirty="0">
                <a:effectLst/>
                <a:latin typeface="LMRoman10"/>
              </a:rPr>
              <a:t> </a:t>
            </a:r>
            <a:r>
              <a:rPr lang="tr-TR" dirty="0" err="1">
                <a:effectLst/>
                <a:latin typeface="LMRoman10"/>
              </a:rPr>
              <a:t>shows</a:t>
            </a:r>
            <a:r>
              <a:rPr lang="tr-TR" dirty="0">
                <a:effectLst/>
                <a:latin typeface="LMRoman10"/>
              </a:rPr>
              <a:t> </a:t>
            </a:r>
            <a:r>
              <a:rPr lang="tr-TR" dirty="0" err="1">
                <a:effectLst/>
                <a:latin typeface="LMRoman10"/>
              </a:rPr>
              <a:t>that</a:t>
            </a:r>
            <a:r>
              <a:rPr lang="tr-TR" dirty="0">
                <a:effectLst/>
                <a:latin typeface="LMRoman10"/>
              </a:rPr>
              <a:t> </a:t>
            </a:r>
            <a:r>
              <a:rPr lang="tr-TR" dirty="0" err="1">
                <a:effectLst/>
                <a:latin typeface="LMRoman10"/>
              </a:rPr>
              <a:t>the</a:t>
            </a:r>
            <a:r>
              <a:rPr lang="tr-TR" dirty="0">
                <a:effectLst/>
                <a:latin typeface="LMRoman10"/>
              </a:rPr>
              <a:t> model </a:t>
            </a:r>
            <a:r>
              <a:rPr lang="tr-TR" dirty="0" err="1">
                <a:effectLst/>
                <a:latin typeface="LMRoman10"/>
              </a:rPr>
              <a:t>performs</a:t>
            </a:r>
            <a:r>
              <a:rPr lang="tr-TR" dirty="0">
                <a:effectLst/>
                <a:latin typeface="LMRoman10"/>
              </a:rPr>
              <a:t> </a:t>
            </a:r>
            <a:r>
              <a:rPr lang="tr-TR" dirty="0" err="1">
                <a:effectLst/>
                <a:latin typeface="LMRoman10"/>
              </a:rPr>
              <a:t>quite</a:t>
            </a:r>
            <a:r>
              <a:rPr lang="tr-TR" dirty="0">
                <a:effectLst/>
                <a:latin typeface="LMRoman10"/>
              </a:rPr>
              <a:t> </a:t>
            </a:r>
            <a:r>
              <a:rPr lang="tr-TR" dirty="0" err="1">
                <a:effectLst/>
                <a:latin typeface="LMRoman10"/>
              </a:rPr>
              <a:t>well</a:t>
            </a:r>
            <a:r>
              <a:rPr lang="tr-TR" dirty="0">
                <a:effectLst/>
                <a:latin typeface="LMRoman10"/>
              </a:rPr>
              <a:t> in </a:t>
            </a:r>
            <a:r>
              <a:rPr lang="tr-TR" dirty="0" err="1">
                <a:effectLst/>
                <a:latin typeface="LMRoman10"/>
              </a:rPr>
              <a:t>terms</a:t>
            </a:r>
            <a:r>
              <a:rPr lang="tr-TR" dirty="0">
                <a:effectLst/>
                <a:latin typeface="LMRoman10"/>
              </a:rPr>
              <a:t> of </a:t>
            </a:r>
            <a:r>
              <a:rPr lang="tr-TR" dirty="0" err="1">
                <a:effectLst/>
                <a:latin typeface="LMRoman10"/>
              </a:rPr>
              <a:t>correctly</a:t>
            </a:r>
            <a:r>
              <a:rPr lang="tr-TR" dirty="0">
                <a:effectLst/>
                <a:latin typeface="LMRoman10"/>
              </a:rPr>
              <a:t> </a:t>
            </a:r>
            <a:r>
              <a:rPr lang="tr-TR" dirty="0" err="1">
                <a:effectLst/>
                <a:latin typeface="LMRoman10"/>
              </a:rPr>
              <a:t>detecting</a:t>
            </a:r>
            <a:r>
              <a:rPr lang="tr-TR" dirty="0">
                <a:effectLst/>
                <a:latin typeface="LMRoman10"/>
              </a:rPr>
              <a:t> </a:t>
            </a:r>
            <a:r>
              <a:rPr lang="tr-TR" dirty="0" err="1">
                <a:effectLst/>
                <a:latin typeface="LMRoman10"/>
              </a:rPr>
              <a:t>positive</a:t>
            </a:r>
            <a:r>
              <a:rPr lang="tr-TR" dirty="0">
                <a:effectLst/>
                <a:latin typeface="LMRoman10"/>
              </a:rPr>
              <a:t> </a:t>
            </a:r>
            <a:r>
              <a:rPr lang="tr-TR" dirty="0" err="1">
                <a:effectLst/>
                <a:latin typeface="LMRoman10"/>
              </a:rPr>
              <a:t>examples</a:t>
            </a:r>
            <a:r>
              <a:rPr lang="tr-TR" dirty="0">
                <a:effectLst/>
                <a:latin typeface="LMRoman10"/>
              </a:rPr>
              <a:t>. </a:t>
            </a:r>
            <a:endParaRPr lang="tr-TR" dirty="0">
              <a:effectLst/>
            </a:endParaRPr>
          </a:p>
          <a:p>
            <a:endParaRPr lang="en-US" sz="2000" dirty="0"/>
          </a:p>
        </p:txBody>
      </p:sp>
      <p:pic>
        <p:nvPicPr>
          <p:cNvPr id="8" name="Resim 7" descr="metin, ekran görüntüsü, yazı tipi içeren bir resim&#10;&#10;Açıklama otomatik olarak oluşturuldu">
            <a:extLst>
              <a:ext uri="{FF2B5EF4-FFF2-40B4-BE49-F238E27FC236}">
                <a16:creationId xmlns:a16="http://schemas.microsoft.com/office/drawing/2014/main" id="{5FAD7EC9-7752-C59E-788E-5F60675CE1C1}"/>
              </a:ext>
            </a:extLst>
          </p:cNvPr>
          <p:cNvPicPr>
            <a:picLocks noChangeAspect="1"/>
          </p:cNvPicPr>
          <p:nvPr/>
        </p:nvPicPr>
        <p:blipFill>
          <a:blip r:embed="rId3"/>
          <a:stretch>
            <a:fillRect/>
          </a:stretch>
        </p:blipFill>
        <p:spPr>
          <a:xfrm>
            <a:off x="0" y="3176543"/>
            <a:ext cx="9291422" cy="1496495"/>
          </a:xfrm>
          <a:prstGeom prst="rect">
            <a:avLst/>
          </a:prstGeom>
        </p:spPr>
      </p:pic>
      <p:sp>
        <p:nvSpPr>
          <p:cNvPr id="9" name="Metin kutusu 8">
            <a:extLst>
              <a:ext uri="{FF2B5EF4-FFF2-40B4-BE49-F238E27FC236}">
                <a16:creationId xmlns:a16="http://schemas.microsoft.com/office/drawing/2014/main" id="{BF9E97A5-519B-6DD1-9767-66A04DDAC905}"/>
              </a:ext>
            </a:extLst>
          </p:cNvPr>
          <p:cNvSpPr txBox="1"/>
          <p:nvPr/>
        </p:nvSpPr>
        <p:spPr>
          <a:xfrm>
            <a:off x="286603" y="4892777"/>
            <a:ext cx="5964072" cy="1754326"/>
          </a:xfrm>
          <a:prstGeom prst="rect">
            <a:avLst/>
          </a:prstGeom>
          <a:noFill/>
        </p:spPr>
        <p:txBody>
          <a:bodyPr wrap="square" rtlCol="0">
            <a:spAutoFit/>
          </a:bodyPr>
          <a:lstStyle/>
          <a:p>
            <a:pPr algn="just"/>
            <a:r>
              <a:rPr lang="tr-TR" sz="1800" dirty="0">
                <a:effectLst/>
                <a:latin typeface="LMRoman10"/>
              </a:rPr>
              <a:t>  </a:t>
            </a:r>
            <a:r>
              <a:rPr lang="tr-TR" sz="1800" dirty="0" err="1">
                <a:effectLst/>
                <a:latin typeface="LMRoman10"/>
              </a:rPr>
              <a:t>According</a:t>
            </a:r>
            <a:r>
              <a:rPr lang="tr-TR" sz="1800" dirty="0">
                <a:effectLst/>
                <a:latin typeface="LMRoman10"/>
              </a:rPr>
              <a:t> </a:t>
            </a:r>
            <a:r>
              <a:rPr lang="tr-TR" sz="1800" dirty="0" err="1">
                <a:effectLst/>
                <a:latin typeface="LMRoman10"/>
              </a:rPr>
              <a:t>to</a:t>
            </a:r>
            <a:r>
              <a:rPr lang="tr-TR" sz="1800" dirty="0">
                <a:effectLst/>
                <a:latin typeface="LMRoman10"/>
              </a:rPr>
              <a:t> </a:t>
            </a:r>
            <a:r>
              <a:rPr lang="tr-TR" sz="1800" dirty="0" err="1">
                <a:effectLst/>
                <a:latin typeface="LMRoman10"/>
              </a:rPr>
              <a:t>this</a:t>
            </a:r>
            <a:r>
              <a:rPr lang="tr-TR" sz="1800" dirty="0">
                <a:effectLst/>
                <a:latin typeface="LMRoman10"/>
              </a:rPr>
              <a:t> </a:t>
            </a:r>
            <a:r>
              <a:rPr lang="tr-TR" sz="1800" dirty="0" err="1">
                <a:effectLst/>
                <a:latin typeface="LMRoman10"/>
              </a:rPr>
              <a:t>table</a:t>
            </a:r>
            <a:r>
              <a:rPr lang="tr-TR" sz="1800" dirty="0">
                <a:effectLst/>
                <a:latin typeface="LMRoman10"/>
              </a:rPr>
              <a:t>, </a:t>
            </a:r>
            <a:r>
              <a:rPr lang="tr-TR" sz="1800" dirty="0" err="1">
                <a:effectLst/>
                <a:latin typeface="LMRoman10"/>
              </a:rPr>
              <a:t>the</a:t>
            </a:r>
            <a:r>
              <a:rPr lang="tr-TR" sz="1800" dirty="0">
                <a:effectLst/>
                <a:latin typeface="LMRoman10"/>
              </a:rPr>
              <a:t> F1 </a:t>
            </a:r>
            <a:r>
              <a:rPr lang="tr-TR" sz="1800" dirty="0" err="1">
                <a:effectLst/>
                <a:latin typeface="LMRoman10"/>
              </a:rPr>
              <a:t>score</a:t>
            </a:r>
            <a:r>
              <a:rPr lang="tr-TR" sz="1800" dirty="0">
                <a:effectLst/>
                <a:latin typeface="LMRoman10"/>
              </a:rPr>
              <a:t> of </a:t>
            </a:r>
            <a:r>
              <a:rPr lang="tr-TR" sz="1800" dirty="0" err="1">
                <a:effectLst/>
                <a:latin typeface="LMRoman10"/>
              </a:rPr>
              <a:t>the</a:t>
            </a:r>
            <a:r>
              <a:rPr lang="tr-TR" sz="1800" dirty="0">
                <a:effectLst/>
                <a:latin typeface="LMRoman10"/>
              </a:rPr>
              <a:t> model is </a:t>
            </a:r>
            <a:r>
              <a:rPr lang="tr-TR" sz="1800" dirty="0" err="1">
                <a:effectLst/>
                <a:latin typeface="LMRoman10"/>
              </a:rPr>
              <a:t>calculated</a:t>
            </a:r>
            <a:r>
              <a:rPr lang="tr-TR" sz="1800" dirty="0">
                <a:effectLst/>
                <a:latin typeface="LMRoman10"/>
              </a:rPr>
              <a:t> as 86.21%. </a:t>
            </a:r>
            <a:r>
              <a:rPr lang="tr-TR" sz="1800" dirty="0" err="1">
                <a:effectLst/>
                <a:latin typeface="LMRoman10"/>
              </a:rPr>
              <a:t>This</a:t>
            </a:r>
            <a:r>
              <a:rPr lang="tr-TR" sz="1800" dirty="0">
                <a:effectLst/>
                <a:latin typeface="LMRoman10"/>
              </a:rPr>
              <a:t> </a:t>
            </a:r>
            <a:r>
              <a:rPr lang="tr-TR" sz="1800" dirty="0" err="1">
                <a:effectLst/>
                <a:latin typeface="LMRoman10"/>
              </a:rPr>
              <a:t>shows</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the</a:t>
            </a:r>
            <a:r>
              <a:rPr lang="tr-TR" sz="1800" dirty="0">
                <a:effectLst/>
                <a:latin typeface="LMRoman10"/>
              </a:rPr>
              <a:t> model </a:t>
            </a:r>
            <a:r>
              <a:rPr lang="tr-TR" sz="1800" dirty="0" err="1">
                <a:effectLst/>
                <a:latin typeface="LMRoman10"/>
              </a:rPr>
              <a:t>strikes</a:t>
            </a:r>
            <a:r>
              <a:rPr lang="tr-TR" sz="1800" dirty="0">
                <a:effectLst/>
                <a:latin typeface="LMRoman10"/>
              </a:rPr>
              <a:t> a </a:t>
            </a:r>
            <a:r>
              <a:rPr lang="tr-TR" sz="1800" dirty="0" err="1">
                <a:effectLst/>
                <a:latin typeface="LMRoman10"/>
              </a:rPr>
              <a:t>good</a:t>
            </a:r>
            <a:r>
              <a:rPr lang="tr-TR" sz="1800" dirty="0">
                <a:effectLst/>
                <a:latin typeface="LMRoman10"/>
              </a:rPr>
              <a:t> </a:t>
            </a:r>
            <a:r>
              <a:rPr lang="tr-TR" sz="1800" dirty="0" err="1">
                <a:effectLst/>
                <a:latin typeface="LMRoman10"/>
              </a:rPr>
              <a:t>balance</a:t>
            </a:r>
            <a:r>
              <a:rPr lang="tr-TR" sz="1800" dirty="0">
                <a:effectLst/>
                <a:latin typeface="LMRoman10"/>
              </a:rPr>
              <a:t> </a:t>
            </a:r>
            <a:r>
              <a:rPr lang="tr-TR" sz="1800" dirty="0" err="1">
                <a:effectLst/>
                <a:latin typeface="LMRoman10"/>
              </a:rPr>
              <a:t>between</a:t>
            </a:r>
            <a:r>
              <a:rPr lang="tr-TR" sz="1800" dirty="0">
                <a:effectLst/>
                <a:latin typeface="LMRoman10"/>
              </a:rPr>
              <a:t> </a:t>
            </a:r>
            <a:r>
              <a:rPr lang="tr-TR" sz="1800" dirty="0" err="1">
                <a:effectLst/>
                <a:latin typeface="LMRoman10"/>
              </a:rPr>
              <a:t>precision</a:t>
            </a:r>
            <a:r>
              <a:rPr lang="tr-TR" sz="1800" dirty="0">
                <a:effectLst/>
                <a:latin typeface="LMRoman10"/>
              </a:rPr>
              <a:t> </a:t>
            </a:r>
            <a:r>
              <a:rPr lang="tr-TR" sz="1800" dirty="0" err="1">
                <a:effectLst/>
                <a:latin typeface="LMRoman10"/>
              </a:rPr>
              <a:t>and</a:t>
            </a:r>
            <a:r>
              <a:rPr lang="tr-TR" sz="1800" dirty="0">
                <a:effectLst/>
                <a:latin typeface="LMRoman10"/>
              </a:rPr>
              <a:t> </a:t>
            </a:r>
            <a:r>
              <a:rPr lang="tr-TR" sz="1800" dirty="0" err="1">
                <a:effectLst/>
                <a:latin typeface="LMRoman10"/>
              </a:rPr>
              <a:t>recall</a:t>
            </a:r>
            <a:r>
              <a:rPr lang="tr-TR" sz="1800" dirty="0">
                <a:effectLst/>
                <a:latin typeface="LMRoman10"/>
              </a:rPr>
              <a:t> </a:t>
            </a:r>
            <a:r>
              <a:rPr lang="tr-TR" sz="1800" dirty="0" err="1">
                <a:effectLst/>
                <a:latin typeface="LMRoman10"/>
              </a:rPr>
              <a:t>values</a:t>
            </a:r>
            <a:r>
              <a:rPr lang="tr-TR" sz="1800" dirty="0">
                <a:effectLst/>
                <a:latin typeface="LMRoman10"/>
              </a:rPr>
              <a:t>. </a:t>
            </a:r>
            <a:r>
              <a:rPr lang="tr-TR" sz="1800" dirty="0" err="1">
                <a:effectLst/>
                <a:latin typeface="LMRoman10"/>
              </a:rPr>
              <a:t>The</a:t>
            </a:r>
            <a:r>
              <a:rPr lang="tr-TR" sz="1800" dirty="0">
                <a:effectLst/>
                <a:latin typeface="LMRoman10"/>
              </a:rPr>
              <a:t> model is </a:t>
            </a:r>
            <a:r>
              <a:rPr lang="tr-TR" sz="1800" dirty="0" err="1">
                <a:effectLst/>
                <a:latin typeface="LMRoman10"/>
              </a:rPr>
              <a:t>successful</a:t>
            </a:r>
            <a:r>
              <a:rPr lang="tr-TR" sz="1800" dirty="0">
                <a:effectLst/>
                <a:latin typeface="LMRoman10"/>
              </a:rPr>
              <a:t> in </a:t>
            </a:r>
            <a:r>
              <a:rPr lang="tr-TR" sz="1800" dirty="0" err="1">
                <a:effectLst/>
                <a:latin typeface="LMRoman10"/>
              </a:rPr>
              <a:t>correctly</a:t>
            </a:r>
            <a:r>
              <a:rPr lang="tr-TR" sz="1800" dirty="0">
                <a:effectLst/>
                <a:latin typeface="LMRoman10"/>
              </a:rPr>
              <a:t> </a:t>
            </a:r>
            <a:r>
              <a:rPr lang="tr-TR" sz="1800" dirty="0" err="1">
                <a:effectLst/>
                <a:latin typeface="LMRoman10"/>
              </a:rPr>
              <a:t>identifying</a:t>
            </a:r>
            <a:r>
              <a:rPr lang="tr-TR" sz="1800" dirty="0">
                <a:effectLst/>
                <a:latin typeface="LMRoman10"/>
              </a:rPr>
              <a:t> </a:t>
            </a:r>
            <a:r>
              <a:rPr lang="tr-TR" sz="1800" dirty="0" err="1">
                <a:effectLst/>
                <a:latin typeface="LMRoman10"/>
              </a:rPr>
              <a:t>positive</a:t>
            </a:r>
            <a:r>
              <a:rPr lang="tr-TR" sz="1800" dirty="0">
                <a:effectLst/>
                <a:latin typeface="LMRoman10"/>
              </a:rPr>
              <a:t> </a:t>
            </a:r>
            <a:r>
              <a:rPr lang="tr-TR" sz="1800" dirty="0" err="1">
                <a:effectLst/>
                <a:latin typeface="LMRoman10"/>
              </a:rPr>
              <a:t>classes</a:t>
            </a:r>
            <a:r>
              <a:rPr lang="tr-TR" sz="1800" dirty="0">
                <a:effectLst/>
                <a:latin typeface="LMRoman10"/>
              </a:rPr>
              <a:t> </a:t>
            </a:r>
            <a:r>
              <a:rPr lang="tr-TR" sz="1800" dirty="0" err="1">
                <a:effectLst/>
                <a:latin typeface="LMRoman10"/>
              </a:rPr>
              <a:t>and</a:t>
            </a:r>
            <a:r>
              <a:rPr lang="tr-TR" sz="1800" dirty="0">
                <a:effectLst/>
                <a:latin typeface="LMRoman10"/>
              </a:rPr>
              <a:t> </a:t>
            </a:r>
            <a:r>
              <a:rPr lang="tr-TR" sz="1800" dirty="0" err="1">
                <a:effectLst/>
                <a:latin typeface="LMRoman10"/>
              </a:rPr>
              <a:t>minimizing</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number</a:t>
            </a:r>
            <a:r>
              <a:rPr lang="tr-TR" sz="1800" dirty="0">
                <a:effectLst/>
                <a:latin typeface="LMRoman10"/>
              </a:rPr>
              <a:t> of </a:t>
            </a:r>
            <a:r>
              <a:rPr lang="tr-TR" sz="1800" dirty="0" err="1">
                <a:effectLst/>
                <a:latin typeface="LMRoman10"/>
              </a:rPr>
              <a:t>false</a:t>
            </a:r>
            <a:r>
              <a:rPr lang="tr-TR" sz="1800" dirty="0">
                <a:effectLst/>
                <a:latin typeface="LMRoman10"/>
              </a:rPr>
              <a:t> </a:t>
            </a:r>
            <a:r>
              <a:rPr lang="tr-TR" sz="1800" dirty="0" err="1">
                <a:effectLst/>
                <a:latin typeface="LMRoman10"/>
              </a:rPr>
              <a:t>positives</a:t>
            </a:r>
            <a:r>
              <a:rPr lang="tr-TR" sz="1800" dirty="0">
                <a:effectLst/>
                <a:latin typeface="LMRoman10"/>
              </a:rPr>
              <a:t>. </a:t>
            </a:r>
            <a:endParaRPr lang="tr-TR" dirty="0">
              <a:effectLst/>
            </a:endParaRPr>
          </a:p>
          <a:p>
            <a:endParaRPr lang="en-US" dirty="0"/>
          </a:p>
        </p:txBody>
      </p:sp>
      <p:pic>
        <p:nvPicPr>
          <p:cNvPr id="10" name="Picture 2" descr="How I build a classification model with R | by Martin Decombarieu | Towards  Data Science">
            <a:extLst>
              <a:ext uri="{FF2B5EF4-FFF2-40B4-BE49-F238E27FC236}">
                <a16:creationId xmlns:a16="http://schemas.microsoft.com/office/drawing/2014/main" id="{FC5201A3-FB78-0775-34CE-692BCB379D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6097" y="4394200"/>
            <a:ext cx="3289300" cy="2463800"/>
          </a:xfrm>
          <a:prstGeom prst="rect">
            <a:avLst/>
          </a:prstGeom>
          <a:noFill/>
          <a:effectLst>
            <a:softEdge rad="237251"/>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120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BC075E-DFB3-981D-678C-42581759A7FB}"/>
              </a:ext>
            </a:extLst>
          </p:cNvPr>
          <p:cNvSpPr>
            <a:spLocks noGrp="1"/>
          </p:cNvSpPr>
          <p:nvPr>
            <p:ph type="title"/>
          </p:nvPr>
        </p:nvSpPr>
        <p:spPr>
          <a:xfrm>
            <a:off x="267901" y="404884"/>
            <a:ext cx="8596668" cy="1320800"/>
          </a:xfrm>
        </p:spPr>
        <p:txBody>
          <a:bodyPr/>
          <a:lstStyle/>
          <a:p>
            <a:r>
              <a:rPr lang="tr-TR" sz="2400" b="1" dirty="0" err="1">
                <a:effectLst/>
                <a:latin typeface="LMRoman12"/>
              </a:rPr>
              <a:t>Overfitting</a:t>
            </a:r>
            <a:r>
              <a:rPr lang="tr-TR" sz="2400" b="1" dirty="0">
                <a:effectLst/>
                <a:latin typeface="LMRoman12"/>
              </a:rPr>
              <a:t> </a:t>
            </a:r>
            <a:r>
              <a:rPr lang="tr-TR" sz="2400" b="1" dirty="0" err="1">
                <a:effectLst/>
                <a:latin typeface="LMRoman12"/>
              </a:rPr>
              <a:t>Check</a:t>
            </a:r>
            <a:r>
              <a:rPr lang="tr-TR" sz="2400" b="1" dirty="0">
                <a:effectLst/>
                <a:latin typeface="LMRoman12"/>
              </a:rPr>
              <a:t> </a:t>
            </a:r>
            <a:r>
              <a:rPr lang="tr-TR" sz="2400" b="1" dirty="0" err="1">
                <a:effectLst/>
                <a:latin typeface="LMRoman12"/>
              </a:rPr>
              <a:t>for</a:t>
            </a:r>
            <a:r>
              <a:rPr lang="tr-TR" sz="2400" b="1" dirty="0">
                <a:effectLst/>
                <a:latin typeface="LMRoman12"/>
              </a:rPr>
              <a:t> </a:t>
            </a:r>
            <a:r>
              <a:rPr lang="tr-TR" sz="2400" b="1" dirty="0" err="1">
                <a:effectLst/>
                <a:latin typeface="LMRoman12"/>
              </a:rPr>
              <a:t>Decision</a:t>
            </a:r>
            <a:r>
              <a:rPr lang="tr-TR" sz="2400" b="1" dirty="0">
                <a:effectLst/>
                <a:latin typeface="LMRoman12"/>
              </a:rPr>
              <a:t> </a:t>
            </a:r>
            <a:r>
              <a:rPr lang="tr-TR" sz="2400" b="1" dirty="0" err="1">
                <a:effectLst/>
                <a:latin typeface="LMRoman12"/>
              </a:rPr>
              <a:t>Tree</a:t>
            </a:r>
            <a:r>
              <a:rPr lang="tr-TR" sz="2400" b="1" dirty="0">
                <a:effectLst/>
                <a:latin typeface="LMRoman12"/>
              </a:rPr>
              <a:t> Model :</a:t>
            </a:r>
            <a:br>
              <a:rPr lang="tr-TR" dirty="0">
                <a:effectLst/>
              </a:rPr>
            </a:br>
            <a:endParaRPr lang="en-US" dirty="0"/>
          </a:p>
        </p:txBody>
      </p:sp>
      <p:pic>
        <p:nvPicPr>
          <p:cNvPr id="5" name="Resim 4" descr="metin, yazı tipi, ekran görüntüsü içeren bir resim&#10;&#10;Açıklama otomatik olarak oluşturuldu">
            <a:extLst>
              <a:ext uri="{FF2B5EF4-FFF2-40B4-BE49-F238E27FC236}">
                <a16:creationId xmlns:a16="http://schemas.microsoft.com/office/drawing/2014/main" id="{B5497EAC-F04F-6543-2B09-8ADF1C97549F}"/>
              </a:ext>
            </a:extLst>
          </p:cNvPr>
          <p:cNvPicPr>
            <a:picLocks noChangeAspect="1"/>
          </p:cNvPicPr>
          <p:nvPr/>
        </p:nvPicPr>
        <p:blipFill>
          <a:blip r:embed="rId2"/>
          <a:stretch>
            <a:fillRect/>
          </a:stretch>
        </p:blipFill>
        <p:spPr>
          <a:xfrm>
            <a:off x="-1" y="1065284"/>
            <a:ext cx="8951621" cy="2363716"/>
          </a:xfrm>
          <a:prstGeom prst="rect">
            <a:avLst/>
          </a:prstGeom>
        </p:spPr>
      </p:pic>
      <p:sp>
        <p:nvSpPr>
          <p:cNvPr id="6" name="Metin kutusu 5">
            <a:extLst>
              <a:ext uri="{FF2B5EF4-FFF2-40B4-BE49-F238E27FC236}">
                <a16:creationId xmlns:a16="http://schemas.microsoft.com/office/drawing/2014/main" id="{726D7C8F-EE3D-61EC-055A-5330DABEE6D5}"/>
              </a:ext>
            </a:extLst>
          </p:cNvPr>
          <p:cNvSpPr txBox="1"/>
          <p:nvPr/>
        </p:nvSpPr>
        <p:spPr>
          <a:xfrm>
            <a:off x="477672" y="3718679"/>
            <a:ext cx="8720919" cy="3139321"/>
          </a:xfrm>
          <a:prstGeom prst="rect">
            <a:avLst/>
          </a:prstGeom>
          <a:noFill/>
        </p:spPr>
        <p:txBody>
          <a:bodyPr wrap="square" rtlCol="0">
            <a:spAutoFit/>
          </a:bodyPr>
          <a:lstStyle/>
          <a:p>
            <a:pPr algn="just"/>
            <a:r>
              <a:rPr lang="tr-TR" sz="1800" u="sng" dirty="0" err="1">
                <a:effectLst/>
                <a:latin typeface="LMRoman10"/>
              </a:rPr>
              <a:t>Accuracy</a:t>
            </a:r>
            <a:r>
              <a:rPr lang="tr-TR" sz="1800" u="sng" dirty="0">
                <a:effectLst/>
                <a:latin typeface="LMRoman10"/>
              </a:rPr>
              <a:t>: </a:t>
            </a:r>
            <a:r>
              <a:rPr lang="tr-TR" sz="1800" dirty="0">
                <a:effectLst/>
                <a:latin typeface="LMRoman10"/>
              </a:rPr>
              <a:t>86.05% of </a:t>
            </a:r>
            <a:r>
              <a:rPr lang="tr-TR" sz="1800" dirty="0" err="1">
                <a:effectLst/>
                <a:latin typeface="LMRoman10"/>
              </a:rPr>
              <a:t>all</a:t>
            </a:r>
            <a:r>
              <a:rPr lang="tr-TR" sz="1800" dirty="0">
                <a:effectLst/>
                <a:latin typeface="LMRoman10"/>
              </a:rPr>
              <a:t> </a:t>
            </a:r>
            <a:r>
              <a:rPr lang="tr-TR" sz="1800" dirty="0" err="1">
                <a:effectLst/>
                <a:latin typeface="LMRoman10"/>
              </a:rPr>
              <a:t>predictions</a:t>
            </a:r>
            <a:r>
              <a:rPr lang="tr-TR" sz="1800" dirty="0">
                <a:effectLst/>
                <a:latin typeface="LMRoman10"/>
              </a:rPr>
              <a:t> of </a:t>
            </a:r>
            <a:r>
              <a:rPr lang="tr-TR" sz="1800" dirty="0" err="1">
                <a:effectLst/>
                <a:latin typeface="LMRoman10"/>
              </a:rPr>
              <a:t>the</a:t>
            </a:r>
            <a:r>
              <a:rPr lang="tr-TR" sz="1800" dirty="0">
                <a:effectLst/>
                <a:latin typeface="LMRoman10"/>
              </a:rPr>
              <a:t> model </a:t>
            </a:r>
            <a:r>
              <a:rPr lang="tr-TR" sz="1800" dirty="0" err="1">
                <a:effectLst/>
                <a:latin typeface="LMRoman10"/>
              </a:rPr>
              <a:t>are</a:t>
            </a:r>
            <a:r>
              <a:rPr lang="tr-TR" sz="1800" dirty="0">
                <a:effectLst/>
                <a:latin typeface="LMRoman10"/>
              </a:rPr>
              <a:t> </a:t>
            </a:r>
            <a:r>
              <a:rPr lang="tr-TR" sz="1800" dirty="0" err="1">
                <a:effectLst/>
                <a:latin typeface="LMRoman10"/>
              </a:rPr>
              <a:t>correct</a:t>
            </a:r>
            <a:r>
              <a:rPr lang="tr-TR" sz="1800" dirty="0">
                <a:effectLst/>
                <a:latin typeface="LMRoman10"/>
              </a:rPr>
              <a:t>. </a:t>
            </a:r>
            <a:r>
              <a:rPr lang="tr-TR" sz="1800" dirty="0" err="1">
                <a:effectLst/>
                <a:latin typeface="LMRoman10"/>
              </a:rPr>
              <a:t>This</a:t>
            </a:r>
            <a:r>
              <a:rPr lang="tr-TR" sz="1800" dirty="0">
                <a:effectLst/>
                <a:latin typeface="LMRoman10"/>
              </a:rPr>
              <a:t> </a:t>
            </a:r>
            <a:r>
              <a:rPr lang="tr-TR" sz="1800" dirty="0" err="1">
                <a:effectLst/>
                <a:latin typeface="LMRoman10"/>
              </a:rPr>
              <a:t>indicates</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overall</a:t>
            </a:r>
            <a:r>
              <a:rPr lang="tr-TR" sz="1800" dirty="0">
                <a:effectLst/>
                <a:latin typeface="LMRoman10"/>
              </a:rPr>
              <a:t> </a:t>
            </a:r>
            <a:r>
              <a:rPr lang="tr-TR" sz="1800" dirty="0" err="1">
                <a:effectLst/>
                <a:latin typeface="LMRoman10"/>
              </a:rPr>
              <a:t>performance</a:t>
            </a:r>
            <a:r>
              <a:rPr lang="tr-TR" sz="1800" dirty="0">
                <a:effectLst/>
                <a:latin typeface="LMRoman10"/>
              </a:rPr>
              <a:t> of </a:t>
            </a:r>
            <a:r>
              <a:rPr lang="tr-TR" sz="1800" dirty="0" err="1">
                <a:effectLst/>
                <a:latin typeface="LMRoman10"/>
              </a:rPr>
              <a:t>the</a:t>
            </a:r>
            <a:r>
              <a:rPr lang="tr-TR" sz="1800" dirty="0">
                <a:effectLst/>
                <a:latin typeface="LMRoman10"/>
              </a:rPr>
              <a:t> model is </a:t>
            </a:r>
            <a:r>
              <a:rPr lang="tr-TR" sz="1800" dirty="0" err="1">
                <a:effectLst/>
                <a:latin typeface="LMRoman10"/>
              </a:rPr>
              <a:t>good</a:t>
            </a:r>
            <a:r>
              <a:rPr lang="tr-TR" sz="1800" dirty="0">
                <a:effectLst/>
                <a:latin typeface="LMRoman10"/>
              </a:rPr>
              <a:t>. </a:t>
            </a:r>
          </a:p>
          <a:p>
            <a:pPr algn="just"/>
            <a:endParaRPr lang="tr-TR" sz="1800" dirty="0">
              <a:effectLst/>
              <a:latin typeface="LMRoman10"/>
            </a:endParaRPr>
          </a:p>
          <a:p>
            <a:pPr algn="just"/>
            <a:r>
              <a:rPr lang="tr-TR" sz="1800" u="sng" dirty="0">
                <a:effectLst/>
                <a:latin typeface="LMRoman10"/>
              </a:rPr>
              <a:t>ROC AUC: </a:t>
            </a:r>
            <a:r>
              <a:rPr lang="tr-TR" sz="1800" dirty="0">
                <a:effectLst/>
                <a:latin typeface="LMRoman10"/>
              </a:rPr>
              <a:t>ROC AUC </a:t>
            </a:r>
            <a:r>
              <a:rPr lang="tr-TR" sz="1800" dirty="0" err="1">
                <a:effectLst/>
                <a:latin typeface="LMRoman10"/>
              </a:rPr>
              <a:t>score</a:t>
            </a:r>
            <a:r>
              <a:rPr lang="tr-TR" sz="1800" dirty="0">
                <a:effectLst/>
                <a:latin typeface="LMRoman10"/>
              </a:rPr>
              <a:t> </a:t>
            </a:r>
            <a:r>
              <a:rPr lang="tr-TR" sz="1800" dirty="0" err="1">
                <a:effectLst/>
                <a:latin typeface="LMRoman10"/>
              </a:rPr>
              <a:t>indicates</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classification</a:t>
            </a:r>
            <a:r>
              <a:rPr lang="tr-TR" sz="1800" dirty="0">
                <a:effectLst/>
                <a:latin typeface="LMRoman10"/>
              </a:rPr>
              <a:t> </a:t>
            </a:r>
            <a:r>
              <a:rPr lang="tr-TR" sz="1800" dirty="0" err="1">
                <a:effectLst/>
                <a:latin typeface="LMRoman10"/>
              </a:rPr>
              <a:t>ability</a:t>
            </a:r>
            <a:r>
              <a:rPr lang="tr-TR" sz="1800" dirty="0">
                <a:effectLst/>
                <a:latin typeface="LMRoman10"/>
              </a:rPr>
              <a:t> of </a:t>
            </a:r>
            <a:r>
              <a:rPr lang="tr-TR" sz="1800" dirty="0" err="1">
                <a:effectLst/>
                <a:latin typeface="LMRoman10"/>
              </a:rPr>
              <a:t>the</a:t>
            </a:r>
            <a:r>
              <a:rPr lang="tr-TR" sz="1800" dirty="0">
                <a:effectLst/>
                <a:latin typeface="LMRoman10"/>
              </a:rPr>
              <a:t> model is </a:t>
            </a:r>
            <a:r>
              <a:rPr lang="tr-TR" sz="1800" dirty="0" err="1">
                <a:effectLst/>
                <a:latin typeface="LMRoman10"/>
              </a:rPr>
              <a:t>good</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closer</a:t>
            </a:r>
            <a:r>
              <a:rPr lang="tr-TR" sz="1800" dirty="0">
                <a:effectLst/>
                <a:latin typeface="LMRoman10"/>
              </a:rPr>
              <a:t> it is </a:t>
            </a:r>
            <a:r>
              <a:rPr lang="tr-TR" sz="1800" dirty="0" err="1">
                <a:effectLst/>
                <a:latin typeface="LMRoman10"/>
              </a:rPr>
              <a:t>to</a:t>
            </a:r>
            <a:r>
              <a:rPr lang="tr-TR" sz="1800" dirty="0">
                <a:effectLst/>
                <a:latin typeface="LMRoman10"/>
              </a:rPr>
              <a:t> 1, </a:t>
            </a:r>
            <a:r>
              <a:rPr lang="tr-TR" sz="1800" dirty="0" err="1">
                <a:effectLst/>
                <a:latin typeface="LMRoman10"/>
              </a:rPr>
              <a:t>the</a:t>
            </a:r>
            <a:r>
              <a:rPr lang="tr-TR" sz="1800" dirty="0">
                <a:effectLst/>
                <a:latin typeface="LMRoman10"/>
              </a:rPr>
              <a:t> </a:t>
            </a:r>
            <a:r>
              <a:rPr lang="tr-TR" sz="1800" dirty="0" err="1">
                <a:effectLst/>
                <a:latin typeface="LMRoman10"/>
              </a:rPr>
              <a:t>better</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model’s</a:t>
            </a:r>
            <a:r>
              <a:rPr lang="tr-TR" sz="1800" dirty="0">
                <a:effectLst/>
                <a:latin typeface="LMRoman10"/>
              </a:rPr>
              <a:t> </a:t>
            </a:r>
            <a:r>
              <a:rPr lang="tr-TR" sz="1800" dirty="0" err="1">
                <a:effectLst/>
                <a:latin typeface="LMRoman10"/>
              </a:rPr>
              <a:t>ability</a:t>
            </a:r>
            <a:r>
              <a:rPr lang="tr-TR" sz="1800" dirty="0">
                <a:effectLst/>
                <a:latin typeface="LMRoman10"/>
              </a:rPr>
              <a:t> </a:t>
            </a:r>
            <a:r>
              <a:rPr lang="tr-TR" sz="1800" dirty="0" err="1">
                <a:effectLst/>
                <a:latin typeface="LMRoman10"/>
              </a:rPr>
              <a:t>to</a:t>
            </a:r>
            <a:r>
              <a:rPr lang="tr-TR" sz="1800" dirty="0">
                <a:effectLst/>
                <a:latin typeface="LMRoman10"/>
              </a:rPr>
              <a:t> </a:t>
            </a:r>
            <a:r>
              <a:rPr lang="tr-TR" sz="1800" dirty="0" err="1">
                <a:effectLst/>
                <a:latin typeface="LMRoman10"/>
              </a:rPr>
              <a:t>distinguish</a:t>
            </a:r>
            <a:r>
              <a:rPr lang="tr-TR" sz="1800" dirty="0">
                <a:effectLst/>
                <a:latin typeface="LMRoman10"/>
              </a:rPr>
              <a:t> </a:t>
            </a:r>
            <a:r>
              <a:rPr lang="tr-TR" sz="1800" dirty="0" err="1">
                <a:effectLst/>
                <a:latin typeface="LMRoman10"/>
              </a:rPr>
              <a:t>positive</a:t>
            </a:r>
            <a:r>
              <a:rPr lang="tr-TR" sz="1800" dirty="0">
                <a:effectLst/>
                <a:latin typeface="LMRoman10"/>
              </a:rPr>
              <a:t> </a:t>
            </a:r>
            <a:r>
              <a:rPr lang="tr-TR" sz="1800" dirty="0" err="1">
                <a:effectLst/>
                <a:latin typeface="LMRoman10"/>
              </a:rPr>
              <a:t>and</a:t>
            </a:r>
            <a:r>
              <a:rPr lang="tr-TR" sz="1800" dirty="0">
                <a:effectLst/>
                <a:latin typeface="LMRoman10"/>
              </a:rPr>
              <a:t> </a:t>
            </a:r>
            <a:r>
              <a:rPr lang="tr-TR" sz="1800" dirty="0" err="1">
                <a:effectLst/>
                <a:latin typeface="LMRoman10"/>
              </a:rPr>
              <a:t>negative</a:t>
            </a:r>
            <a:r>
              <a:rPr lang="tr-TR" sz="1800" dirty="0">
                <a:effectLst/>
                <a:latin typeface="LMRoman10"/>
              </a:rPr>
              <a:t> </a:t>
            </a:r>
            <a:r>
              <a:rPr lang="tr-TR" sz="1800" dirty="0" err="1">
                <a:effectLst/>
                <a:latin typeface="LMRoman10"/>
              </a:rPr>
              <a:t>classes</a:t>
            </a:r>
            <a:r>
              <a:rPr lang="tr-TR" sz="1800" dirty="0">
                <a:effectLst/>
                <a:latin typeface="LMRoman10"/>
              </a:rPr>
              <a:t>. </a:t>
            </a:r>
            <a:r>
              <a:rPr lang="tr-TR" sz="1800" dirty="0" err="1">
                <a:effectLst/>
                <a:latin typeface="LMRoman10"/>
              </a:rPr>
              <a:t>This</a:t>
            </a:r>
            <a:r>
              <a:rPr lang="tr-TR" sz="1800" dirty="0">
                <a:effectLst/>
                <a:latin typeface="LMRoman10"/>
              </a:rPr>
              <a:t> </a:t>
            </a:r>
            <a:r>
              <a:rPr lang="tr-TR" sz="1800" dirty="0" err="1">
                <a:effectLst/>
                <a:latin typeface="LMRoman10"/>
              </a:rPr>
              <a:t>score</a:t>
            </a:r>
            <a:r>
              <a:rPr lang="tr-TR" sz="1800" dirty="0">
                <a:effectLst/>
                <a:latin typeface="LMRoman10"/>
              </a:rPr>
              <a:t> </a:t>
            </a:r>
            <a:r>
              <a:rPr lang="tr-TR" sz="1800" dirty="0" err="1">
                <a:effectLst/>
                <a:latin typeface="LMRoman10"/>
              </a:rPr>
              <a:t>indicates</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the</a:t>
            </a:r>
            <a:r>
              <a:rPr lang="tr-TR" sz="1800" dirty="0">
                <a:effectLst/>
                <a:latin typeface="LMRoman10"/>
              </a:rPr>
              <a:t> model </a:t>
            </a:r>
            <a:r>
              <a:rPr lang="tr-TR" sz="1800" dirty="0" err="1">
                <a:effectLst/>
                <a:latin typeface="LMRoman10"/>
              </a:rPr>
              <a:t>performs</a:t>
            </a:r>
            <a:r>
              <a:rPr lang="tr-TR" sz="1800" dirty="0">
                <a:effectLst/>
                <a:latin typeface="LMRoman10"/>
              </a:rPr>
              <a:t> </a:t>
            </a:r>
            <a:r>
              <a:rPr lang="tr-TR" sz="1800" dirty="0" err="1">
                <a:effectLst/>
                <a:latin typeface="LMRoman10"/>
              </a:rPr>
              <a:t>quite</a:t>
            </a:r>
            <a:r>
              <a:rPr lang="tr-TR" sz="1800" dirty="0">
                <a:effectLst/>
                <a:latin typeface="LMRoman10"/>
              </a:rPr>
              <a:t> </a:t>
            </a:r>
            <a:r>
              <a:rPr lang="tr-TR" sz="1800" dirty="0" err="1">
                <a:effectLst/>
                <a:latin typeface="LMRoman10"/>
              </a:rPr>
              <a:t>well</a:t>
            </a:r>
            <a:r>
              <a:rPr lang="tr-TR" sz="1800" dirty="0">
                <a:effectLst/>
                <a:latin typeface="LMRoman10"/>
              </a:rPr>
              <a:t> </a:t>
            </a:r>
            <a:r>
              <a:rPr lang="tr-TR" sz="1800" dirty="0" err="1">
                <a:effectLst/>
                <a:latin typeface="LMRoman10"/>
              </a:rPr>
              <a:t>with</a:t>
            </a:r>
            <a:r>
              <a:rPr lang="tr-TR" sz="1800" dirty="0">
                <a:effectLst/>
                <a:latin typeface="LMRoman10"/>
              </a:rPr>
              <a:t> 88.93%. </a:t>
            </a:r>
          </a:p>
          <a:p>
            <a:pPr algn="just"/>
            <a:endParaRPr lang="tr-TR" sz="1800" u="sng" dirty="0">
              <a:effectLst/>
              <a:latin typeface="LMRoman10"/>
            </a:endParaRPr>
          </a:p>
          <a:p>
            <a:pPr algn="just"/>
            <a:r>
              <a:rPr lang="tr-TR" sz="1800" u="sng" dirty="0" err="1">
                <a:effectLst/>
                <a:latin typeface="LMRoman10"/>
              </a:rPr>
              <a:t>Brier</a:t>
            </a:r>
            <a:r>
              <a:rPr lang="tr-TR" sz="1800" u="sng" dirty="0">
                <a:effectLst/>
                <a:latin typeface="LMRoman10"/>
              </a:rPr>
              <a:t> </a:t>
            </a:r>
            <a:r>
              <a:rPr lang="tr-TR" sz="1800" u="sng" dirty="0" err="1">
                <a:effectLst/>
                <a:latin typeface="LMRoman10"/>
              </a:rPr>
              <a:t>Score</a:t>
            </a:r>
            <a:r>
              <a:rPr lang="tr-TR" sz="1800" u="sng"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Brier</a:t>
            </a:r>
            <a:r>
              <a:rPr lang="tr-TR" sz="1800" dirty="0">
                <a:effectLst/>
                <a:latin typeface="LMRoman10"/>
              </a:rPr>
              <a:t> </a:t>
            </a:r>
            <a:r>
              <a:rPr lang="tr-TR" sz="1800" dirty="0" err="1">
                <a:effectLst/>
                <a:latin typeface="LMRoman10"/>
              </a:rPr>
              <a:t>score</a:t>
            </a:r>
            <a:r>
              <a:rPr lang="tr-TR" sz="1800" dirty="0">
                <a:effectLst/>
                <a:latin typeface="LMRoman10"/>
              </a:rPr>
              <a:t> </a:t>
            </a:r>
            <a:r>
              <a:rPr lang="tr-TR" sz="1800" dirty="0" err="1">
                <a:effectLst/>
                <a:latin typeface="LMRoman10"/>
              </a:rPr>
              <a:t>measures</a:t>
            </a:r>
            <a:r>
              <a:rPr lang="tr-TR" sz="1800" dirty="0">
                <a:effectLst/>
                <a:latin typeface="LMRoman10"/>
              </a:rPr>
              <a:t> how </a:t>
            </a:r>
            <a:r>
              <a:rPr lang="tr-TR" sz="1800" dirty="0" err="1">
                <a:effectLst/>
                <a:latin typeface="LMRoman10"/>
              </a:rPr>
              <a:t>accurate</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predicted</a:t>
            </a:r>
            <a:r>
              <a:rPr lang="tr-TR" sz="1800" dirty="0">
                <a:effectLst/>
                <a:latin typeface="LMRoman10"/>
              </a:rPr>
              <a:t> </a:t>
            </a:r>
            <a:r>
              <a:rPr lang="tr-TR" sz="1800" dirty="0" err="1">
                <a:effectLst/>
                <a:latin typeface="LMRoman10"/>
              </a:rPr>
              <a:t>probabilities</a:t>
            </a:r>
            <a:r>
              <a:rPr lang="tr-TR" sz="1800" dirty="0">
                <a:effectLst/>
                <a:latin typeface="LMRoman10"/>
              </a:rPr>
              <a:t> </a:t>
            </a:r>
            <a:r>
              <a:rPr lang="tr-TR" sz="1800" dirty="0" err="1">
                <a:effectLst/>
                <a:latin typeface="LMRoman10"/>
              </a:rPr>
              <a:t>are</a:t>
            </a:r>
            <a:r>
              <a:rPr lang="tr-TR" sz="1800" dirty="0">
                <a:effectLst/>
                <a:latin typeface="LMRoman10"/>
              </a:rPr>
              <a:t>. A </a:t>
            </a:r>
            <a:r>
              <a:rPr lang="tr-TR" sz="1800" dirty="0" err="1">
                <a:effectLst/>
                <a:latin typeface="LMRoman10"/>
              </a:rPr>
              <a:t>lower</a:t>
            </a:r>
            <a:r>
              <a:rPr lang="tr-TR" sz="1800" dirty="0">
                <a:effectLst/>
                <a:latin typeface="LMRoman10"/>
              </a:rPr>
              <a:t> </a:t>
            </a:r>
            <a:r>
              <a:rPr lang="tr-TR" sz="1800" dirty="0" err="1">
                <a:effectLst/>
                <a:latin typeface="LMRoman10"/>
              </a:rPr>
              <a:t>Brier</a:t>
            </a:r>
            <a:r>
              <a:rPr lang="tr-TR" sz="1800" dirty="0">
                <a:effectLst/>
                <a:latin typeface="LMRoman10"/>
              </a:rPr>
              <a:t> </a:t>
            </a:r>
            <a:r>
              <a:rPr lang="tr-TR" sz="1800" dirty="0" err="1">
                <a:effectLst/>
                <a:latin typeface="LMRoman10"/>
              </a:rPr>
              <a:t>score</a:t>
            </a:r>
            <a:r>
              <a:rPr lang="tr-TR" sz="1800" dirty="0">
                <a:effectLst/>
                <a:latin typeface="LMRoman10"/>
              </a:rPr>
              <a:t> </a:t>
            </a:r>
            <a:r>
              <a:rPr lang="tr-TR" sz="1800" dirty="0" err="1">
                <a:effectLst/>
                <a:latin typeface="LMRoman10"/>
              </a:rPr>
              <a:t>indicates</a:t>
            </a:r>
            <a:r>
              <a:rPr lang="tr-TR" sz="1800" dirty="0">
                <a:effectLst/>
                <a:latin typeface="LMRoman10"/>
              </a:rPr>
              <a:t> </a:t>
            </a:r>
            <a:r>
              <a:rPr lang="tr-TR" sz="1800" dirty="0" err="1">
                <a:effectLst/>
                <a:latin typeface="LMRoman10"/>
              </a:rPr>
              <a:t>better</a:t>
            </a:r>
            <a:r>
              <a:rPr lang="tr-TR" sz="1800" dirty="0">
                <a:effectLst/>
                <a:latin typeface="LMRoman10"/>
              </a:rPr>
              <a:t> </a:t>
            </a:r>
            <a:r>
              <a:rPr lang="tr-TR" sz="1800" dirty="0" err="1">
                <a:effectLst/>
                <a:latin typeface="LMRoman10"/>
              </a:rPr>
              <a:t>performance</a:t>
            </a:r>
            <a:r>
              <a:rPr lang="tr-TR" sz="1800" dirty="0">
                <a:effectLst/>
                <a:latin typeface="LMRoman10"/>
              </a:rPr>
              <a:t>. </a:t>
            </a:r>
            <a:r>
              <a:rPr lang="tr-TR" sz="1800" dirty="0" err="1">
                <a:effectLst/>
                <a:latin typeface="LMRoman10"/>
              </a:rPr>
              <a:t>In</a:t>
            </a:r>
            <a:r>
              <a:rPr lang="tr-TR" sz="1800" dirty="0">
                <a:effectLst/>
                <a:latin typeface="LMRoman10"/>
              </a:rPr>
              <a:t> </a:t>
            </a:r>
            <a:r>
              <a:rPr lang="tr-TR" sz="1800" dirty="0" err="1">
                <a:effectLst/>
                <a:latin typeface="LMRoman10"/>
              </a:rPr>
              <a:t>this</a:t>
            </a:r>
            <a:r>
              <a:rPr lang="tr-TR" sz="1800" dirty="0">
                <a:effectLst/>
                <a:latin typeface="LMRoman10"/>
              </a:rPr>
              <a:t> </a:t>
            </a:r>
            <a:r>
              <a:rPr lang="tr-TR" sz="1800" dirty="0" err="1">
                <a:effectLst/>
                <a:latin typeface="LMRoman10"/>
              </a:rPr>
              <a:t>case</a:t>
            </a:r>
            <a:r>
              <a:rPr lang="tr-TR" sz="1800" dirty="0">
                <a:effectLst/>
                <a:latin typeface="LMRoman10"/>
              </a:rPr>
              <a:t>, a </a:t>
            </a:r>
            <a:r>
              <a:rPr lang="tr-TR" sz="1800" dirty="0" err="1">
                <a:effectLst/>
                <a:latin typeface="LMRoman10"/>
              </a:rPr>
              <a:t>low</a:t>
            </a:r>
            <a:r>
              <a:rPr lang="tr-TR" sz="1800" dirty="0">
                <a:effectLst/>
                <a:latin typeface="LMRoman10"/>
              </a:rPr>
              <a:t> </a:t>
            </a:r>
            <a:r>
              <a:rPr lang="tr-TR" sz="1800" dirty="0" err="1">
                <a:effectLst/>
                <a:latin typeface="LMRoman10"/>
              </a:rPr>
              <a:t>score</a:t>
            </a:r>
            <a:r>
              <a:rPr lang="tr-TR" sz="1800" dirty="0">
                <a:effectLst/>
                <a:latin typeface="LMRoman10"/>
              </a:rPr>
              <a:t> of 0.116 </a:t>
            </a:r>
            <a:r>
              <a:rPr lang="tr-TR" sz="1800" dirty="0" err="1">
                <a:effectLst/>
                <a:latin typeface="LMRoman10"/>
              </a:rPr>
              <a:t>indicates</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model’s</a:t>
            </a:r>
            <a:r>
              <a:rPr lang="tr-TR" sz="1800" dirty="0">
                <a:effectLst/>
                <a:latin typeface="LMRoman10"/>
              </a:rPr>
              <a:t> </a:t>
            </a:r>
            <a:r>
              <a:rPr lang="tr-TR" sz="1800" dirty="0" err="1">
                <a:effectLst/>
                <a:latin typeface="LMRoman10"/>
              </a:rPr>
              <a:t>probability</a:t>
            </a:r>
            <a:r>
              <a:rPr lang="tr-TR" sz="1800" dirty="0">
                <a:effectLst/>
                <a:latin typeface="LMRoman10"/>
              </a:rPr>
              <a:t> </a:t>
            </a:r>
            <a:r>
              <a:rPr lang="tr-TR" sz="1800" dirty="0" err="1">
                <a:effectLst/>
                <a:latin typeface="LMRoman10"/>
              </a:rPr>
              <a:t>predictions</a:t>
            </a:r>
            <a:r>
              <a:rPr lang="tr-TR" sz="1800" dirty="0">
                <a:effectLst/>
                <a:latin typeface="LMRoman10"/>
              </a:rPr>
              <a:t> </a:t>
            </a:r>
            <a:r>
              <a:rPr lang="tr-TR" sz="1800" dirty="0" err="1">
                <a:effectLst/>
                <a:latin typeface="LMRoman10"/>
              </a:rPr>
              <a:t>are</a:t>
            </a:r>
            <a:r>
              <a:rPr lang="tr-TR" sz="1800" dirty="0">
                <a:effectLst/>
                <a:latin typeface="LMRoman10"/>
              </a:rPr>
              <a:t> </a:t>
            </a:r>
            <a:r>
              <a:rPr lang="tr-TR" sz="1800" dirty="0" err="1">
                <a:effectLst/>
                <a:latin typeface="LMRoman10"/>
              </a:rPr>
              <a:t>accurate</a:t>
            </a:r>
            <a:r>
              <a:rPr lang="tr-TR" sz="1800" dirty="0">
                <a:effectLst/>
                <a:latin typeface="LMRoman10"/>
              </a:rPr>
              <a:t>. </a:t>
            </a:r>
            <a:endParaRPr lang="tr-TR" dirty="0"/>
          </a:p>
          <a:p>
            <a:endParaRPr lang="en-US" dirty="0"/>
          </a:p>
        </p:txBody>
      </p:sp>
    </p:spTree>
    <p:extLst>
      <p:ext uri="{BB962C8B-B14F-4D97-AF65-F5344CB8AC3E}">
        <p14:creationId xmlns:p14="http://schemas.microsoft.com/office/powerpoint/2010/main" val="51961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mektup, harf, kağıt, yazı tipi içeren bir resim&#10;&#10;Açıklama otomatik olarak oluşturuldu">
            <a:extLst>
              <a:ext uri="{FF2B5EF4-FFF2-40B4-BE49-F238E27FC236}">
                <a16:creationId xmlns:a16="http://schemas.microsoft.com/office/drawing/2014/main" id="{5163ED53-276A-CDAA-2260-606EC651FCBE}"/>
              </a:ext>
            </a:extLst>
          </p:cNvPr>
          <p:cNvPicPr>
            <a:picLocks noGrp="1" noChangeAspect="1"/>
          </p:cNvPicPr>
          <p:nvPr>
            <p:ph idx="1"/>
          </p:nvPr>
        </p:nvPicPr>
        <p:blipFill>
          <a:blip r:embed="rId2"/>
          <a:stretch>
            <a:fillRect/>
          </a:stretch>
        </p:blipFill>
        <p:spPr>
          <a:xfrm>
            <a:off x="7301426" y="-1"/>
            <a:ext cx="4890574" cy="6858000"/>
          </a:xfrm>
          <a:effectLst>
            <a:softEdge rad="102327"/>
          </a:effectLst>
        </p:spPr>
      </p:pic>
      <p:sp>
        <p:nvSpPr>
          <p:cNvPr id="6" name="Metin kutusu 5">
            <a:extLst>
              <a:ext uri="{FF2B5EF4-FFF2-40B4-BE49-F238E27FC236}">
                <a16:creationId xmlns:a16="http://schemas.microsoft.com/office/drawing/2014/main" id="{C07BE5E6-28B3-F9A8-1139-AB04062DC906}"/>
              </a:ext>
            </a:extLst>
          </p:cNvPr>
          <p:cNvSpPr txBox="1"/>
          <p:nvPr/>
        </p:nvSpPr>
        <p:spPr>
          <a:xfrm>
            <a:off x="2745299" y="117693"/>
            <a:ext cx="4290551" cy="6740307"/>
          </a:xfrm>
          <a:prstGeom prst="rect">
            <a:avLst/>
          </a:prstGeom>
          <a:gradFill>
            <a:gsLst>
              <a:gs pos="0">
                <a:schemeClr val="accent1">
                  <a:alpha val="34000"/>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17642"/>
          </a:effectLst>
        </p:spPr>
        <p:txBody>
          <a:bodyPr wrap="square" rtlCol="0">
            <a:spAutoFit/>
          </a:bodyPr>
          <a:lstStyle/>
          <a:p>
            <a:pPr algn="just"/>
            <a:r>
              <a:rPr lang="en-US" sz="2400" b="0" i="0" dirty="0">
                <a:solidFill>
                  <a:srgbClr val="3C4043"/>
                </a:solidFill>
                <a:effectLst/>
                <a:latin typeface="Inter"/>
              </a:rPr>
              <a:t>  This dataset contains a comprehensive list of the most famous songs of 2023 as listed on Spotify. The dataset offers a wealth of features beyond what is typically available in similar datasets. It provides insights into each song's attributes, popularity, and presence on various music platforms. The dataset includes information such as </a:t>
            </a:r>
            <a:r>
              <a:rPr lang="en-US" sz="2400" b="1" i="0" dirty="0">
                <a:solidFill>
                  <a:srgbClr val="3C4043"/>
                </a:solidFill>
                <a:effectLst/>
                <a:latin typeface="Inter"/>
              </a:rPr>
              <a:t>track name, artist(s) name, release date, Spotify playlists and charts, streaming statistics, Apple Music presence, Deezer presence, Shazam charts, and various audio features</a:t>
            </a:r>
            <a:r>
              <a:rPr lang="en-US" sz="2400" b="0" i="0" dirty="0">
                <a:solidFill>
                  <a:srgbClr val="3C4043"/>
                </a:solidFill>
                <a:effectLst/>
                <a:latin typeface="Inter"/>
              </a:rPr>
              <a:t>.</a:t>
            </a:r>
            <a:endParaRPr lang="en-US" sz="2400" dirty="0"/>
          </a:p>
        </p:txBody>
      </p:sp>
      <p:pic>
        <p:nvPicPr>
          <p:cNvPr id="2050" name="Picture 2" descr="Spotify Music - App on Amazon Appstore">
            <a:extLst>
              <a:ext uri="{FF2B5EF4-FFF2-40B4-BE49-F238E27FC236}">
                <a16:creationId xmlns:a16="http://schemas.microsoft.com/office/drawing/2014/main" id="{6855E2EA-728F-B653-1964-2F8FBACC0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18" y="2758994"/>
            <a:ext cx="2380565" cy="2380565"/>
          </a:xfrm>
          <a:prstGeom prst="rect">
            <a:avLst/>
          </a:prstGeom>
          <a:noFill/>
          <a:extLst>
            <a:ext uri="{909E8E84-426E-40DD-AFC4-6F175D3DCCD1}">
              <a14:hiddenFill xmlns:a14="http://schemas.microsoft.com/office/drawing/2010/main">
                <a:solidFill>
                  <a:srgbClr val="FFFFFF"/>
                </a:solidFill>
              </a14:hiddenFill>
            </a:ext>
          </a:extLst>
        </p:spPr>
      </p:pic>
      <p:sp>
        <p:nvSpPr>
          <p:cNvPr id="9" name="Metin kutusu 8">
            <a:extLst>
              <a:ext uri="{FF2B5EF4-FFF2-40B4-BE49-F238E27FC236}">
                <a16:creationId xmlns:a16="http://schemas.microsoft.com/office/drawing/2014/main" id="{13E8B2EF-2136-D2B4-148D-5BA52B6B378E}"/>
              </a:ext>
            </a:extLst>
          </p:cNvPr>
          <p:cNvSpPr txBox="1"/>
          <p:nvPr/>
        </p:nvSpPr>
        <p:spPr>
          <a:xfrm>
            <a:off x="0" y="-1"/>
            <a:ext cx="2237981" cy="1477328"/>
          </a:xfrm>
          <a:prstGeom prst="rect">
            <a:avLst/>
          </a:prstGeom>
          <a:solidFill>
            <a:schemeClr val="accent1"/>
          </a:solidFill>
          <a:ln>
            <a:solidFill>
              <a:schemeClr val="accent1">
                <a:alpha val="41025"/>
              </a:schemeClr>
            </a:solidFill>
          </a:ln>
          <a:effectLst>
            <a:softEdge rad="138746"/>
          </a:effectLst>
          <a:scene3d>
            <a:camera prst="orthographicFront"/>
            <a:lightRig rig="flood" dir="t"/>
          </a:scene3d>
          <a:sp3d>
            <a:bevelT/>
            <a:bevelB prst="slope"/>
          </a:sp3d>
        </p:spPr>
        <p:txBody>
          <a:bodyPr wrap="square" rtlCol="0">
            <a:spAutoFit/>
          </a:bodyPr>
          <a:lstStyle/>
          <a:p>
            <a:r>
              <a:rPr lang="tr-TR" sz="3600" b="1" i="0" dirty="0">
                <a:effectLst/>
                <a:latin typeface="Inter"/>
              </a:rPr>
              <a:t>ABOUT DATASET :</a:t>
            </a:r>
          </a:p>
          <a:p>
            <a:endParaRPr lang="en-US" dirty="0">
              <a:solidFill>
                <a:schemeClr val="bg1"/>
              </a:solidFill>
            </a:endParaRPr>
          </a:p>
        </p:txBody>
      </p:sp>
      <p:sp useBgFill="1">
        <p:nvSpPr>
          <p:cNvPr id="10" name="Metin kutusu 9">
            <a:extLst>
              <a:ext uri="{FF2B5EF4-FFF2-40B4-BE49-F238E27FC236}">
                <a16:creationId xmlns:a16="http://schemas.microsoft.com/office/drawing/2014/main" id="{AD2DC772-A6AF-CB49-CBFC-18AE1BC0E218}"/>
              </a:ext>
            </a:extLst>
          </p:cNvPr>
          <p:cNvSpPr txBox="1"/>
          <p:nvPr/>
        </p:nvSpPr>
        <p:spPr>
          <a:xfrm>
            <a:off x="0" y="1477327"/>
            <a:ext cx="2237981" cy="923330"/>
          </a:xfrm>
          <a:prstGeom prst="rect">
            <a:avLst/>
          </a:prstGeom>
          <a:ln>
            <a:noFill/>
          </a:ln>
          <a:effectLst>
            <a:reflection endPos="0" dist="50800" dir="5400000" sy="-100000" algn="bl" rotWithShape="0"/>
            <a:softEdge rad="303280"/>
          </a:effectLst>
          <a:scene3d>
            <a:camera prst="orthographicFront"/>
            <a:lightRig rig="threePt" dir="t"/>
          </a:scene3d>
          <a:sp3d>
            <a:bevelT prst="angle"/>
          </a:sp3d>
        </p:spPr>
        <p:txBody>
          <a:bodyPr wrap="square" rtlCol="0">
            <a:spAutoFit/>
          </a:bodyPr>
          <a:lstStyle/>
          <a:p>
            <a:pPr algn="ctr"/>
            <a:r>
              <a:rPr lang="en-US" b="1" i="0" dirty="0">
                <a:solidFill>
                  <a:srgbClr val="202124"/>
                </a:solidFill>
                <a:effectLst/>
                <a:latin typeface="zeitung"/>
              </a:rPr>
              <a:t>MOST STREAMED SPOTIFY SONGS 2023</a:t>
            </a:r>
          </a:p>
          <a:p>
            <a:endParaRPr lang="en-US" dirty="0"/>
          </a:p>
        </p:txBody>
      </p:sp>
    </p:spTree>
    <p:extLst>
      <p:ext uri="{BB962C8B-B14F-4D97-AF65-F5344CB8AC3E}">
        <p14:creationId xmlns:p14="http://schemas.microsoft.com/office/powerpoint/2010/main" val="41685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ekran görüntüsü, diyagram, çizgi içeren bir resim&#10;&#10;Açıklama otomatik olarak oluşturuldu">
            <a:extLst>
              <a:ext uri="{FF2B5EF4-FFF2-40B4-BE49-F238E27FC236}">
                <a16:creationId xmlns:a16="http://schemas.microsoft.com/office/drawing/2014/main" id="{7FC90445-833E-1F8F-6E8E-283993DFDE34}"/>
              </a:ext>
            </a:extLst>
          </p:cNvPr>
          <p:cNvPicPr>
            <a:picLocks noGrp="1" noChangeAspect="1"/>
          </p:cNvPicPr>
          <p:nvPr>
            <p:ph idx="1"/>
          </p:nvPr>
        </p:nvPicPr>
        <p:blipFill>
          <a:blip r:embed="rId2"/>
          <a:stretch>
            <a:fillRect/>
          </a:stretch>
        </p:blipFill>
        <p:spPr>
          <a:xfrm>
            <a:off x="3835020" y="0"/>
            <a:ext cx="8356979" cy="6858000"/>
          </a:xfrm>
        </p:spPr>
      </p:pic>
      <p:sp>
        <p:nvSpPr>
          <p:cNvPr id="6" name="Metin kutusu 5">
            <a:extLst>
              <a:ext uri="{FF2B5EF4-FFF2-40B4-BE49-F238E27FC236}">
                <a16:creationId xmlns:a16="http://schemas.microsoft.com/office/drawing/2014/main" id="{B7958A16-0CEA-E604-0D5E-91C234E414A0}"/>
              </a:ext>
            </a:extLst>
          </p:cNvPr>
          <p:cNvSpPr txBox="1"/>
          <p:nvPr/>
        </p:nvSpPr>
        <p:spPr>
          <a:xfrm>
            <a:off x="313896" y="343652"/>
            <a:ext cx="3166283" cy="5324535"/>
          </a:xfrm>
          <a:prstGeom prst="rect">
            <a:avLst/>
          </a:prstGeom>
          <a:noFill/>
        </p:spPr>
        <p:txBody>
          <a:bodyPr wrap="square" rtlCol="0">
            <a:spAutoFit/>
          </a:bodyPr>
          <a:lstStyle/>
          <a:p>
            <a:pPr algn="ctr"/>
            <a:r>
              <a:rPr lang="tr-TR" sz="2000" dirty="0" err="1">
                <a:effectLst/>
                <a:latin typeface="LMRoman10"/>
              </a:rPr>
              <a:t>This</a:t>
            </a:r>
            <a:r>
              <a:rPr lang="tr-TR" sz="2000" dirty="0">
                <a:effectLst/>
                <a:latin typeface="LMRoman10"/>
              </a:rPr>
              <a:t> </a:t>
            </a:r>
            <a:r>
              <a:rPr lang="tr-TR" sz="2000" dirty="0" err="1">
                <a:effectLst/>
                <a:latin typeface="LMRoman10"/>
              </a:rPr>
              <a:t>decision</a:t>
            </a:r>
            <a:r>
              <a:rPr lang="tr-TR" sz="2000" dirty="0">
                <a:effectLst/>
                <a:latin typeface="LMRoman10"/>
              </a:rPr>
              <a:t> </a:t>
            </a:r>
            <a:r>
              <a:rPr lang="tr-TR" sz="2000" dirty="0" err="1">
                <a:effectLst/>
                <a:latin typeface="LMRoman10"/>
              </a:rPr>
              <a:t>tree</a:t>
            </a:r>
            <a:r>
              <a:rPr lang="tr-TR" sz="2000" dirty="0">
                <a:effectLst/>
                <a:latin typeface="LMRoman10"/>
              </a:rPr>
              <a:t> </a:t>
            </a:r>
            <a:r>
              <a:rPr lang="tr-TR" sz="2000" dirty="0" err="1">
                <a:effectLst/>
                <a:latin typeface="LMRoman10"/>
              </a:rPr>
              <a:t>uses</a:t>
            </a:r>
            <a:r>
              <a:rPr lang="tr-TR" sz="2000" dirty="0">
                <a:effectLst/>
                <a:latin typeface="LMRoman10"/>
              </a:rPr>
              <a:t> </a:t>
            </a:r>
            <a:r>
              <a:rPr lang="tr-TR" sz="2000" dirty="0" err="1">
                <a:effectLst/>
                <a:latin typeface="LMRoman10"/>
              </a:rPr>
              <a:t>features</a:t>
            </a:r>
            <a:r>
              <a:rPr lang="tr-TR" sz="2000" dirty="0">
                <a:effectLst/>
                <a:latin typeface="LMRoman10"/>
              </a:rPr>
              <a:t> </a:t>
            </a:r>
            <a:r>
              <a:rPr lang="tr-TR" sz="2000" dirty="0" err="1">
                <a:effectLst/>
                <a:latin typeface="LMRoman10"/>
              </a:rPr>
              <a:t>such</a:t>
            </a:r>
            <a:r>
              <a:rPr lang="tr-TR" sz="2000" dirty="0">
                <a:effectLst/>
                <a:latin typeface="LMRoman10"/>
              </a:rPr>
              <a:t> as </a:t>
            </a:r>
            <a:r>
              <a:rPr lang="tr-TR" sz="2000" dirty="0" err="1">
                <a:effectLst/>
                <a:latin typeface="LMRoman10"/>
              </a:rPr>
              <a:t>acoustics</a:t>
            </a:r>
            <a:r>
              <a:rPr lang="tr-TR" sz="2000" dirty="0">
                <a:effectLst/>
                <a:latin typeface="LMRoman10"/>
              </a:rPr>
              <a:t>, valence, </a:t>
            </a:r>
            <a:r>
              <a:rPr lang="tr-TR" sz="2000" dirty="0" err="1">
                <a:effectLst/>
                <a:latin typeface="LMRoman10"/>
              </a:rPr>
              <a:t>playlist</a:t>
            </a:r>
            <a:r>
              <a:rPr lang="tr-TR" sz="2000" dirty="0">
                <a:effectLst/>
                <a:latin typeface="LMRoman10"/>
              </a:rPr>
              <a:t> </a:t>
            </a:r>
            <a:r>
              <a:rPr lang="tr-TR" sz="2000" dirty="0" err="1">
                <a:effectLst/>
                <a:latin typeface="LMRoman10"/>
              </a:rPr>
              <a:t>appearances</a:t>
            </a:r>
            <a:r>
              <a:rPr lang="tr-TR" sz="2000" dirty="0">
                <a:effectLst/>
                <a:latin typeface="LMRoman10"/>
              </a:rPr>
              <a:t>, </a:t>
            </a:r>
            <a:r>
              <a:rPr lang="tr-TR" sz="2000" dirty="0" err="1">
                <a:effectLst/>
                <a:latin typeface="LMRoman10"/>
              </a:rPr>
              <a:t>conversation</a:t>
            </a:r>
            <a:r>
              <a:rPr lang="tr-TR" sz="2000" dirty="0">
                <a:effectLst/>
                <a:latin typeface="LMRoman10"/>
              </a:rPr>
              <a:t> rate, </a:t>
            </a:r>
            <a:r>
              <a:rPr lang="tr-TR" sz="2000" dirty="0" err="1">
                <a:effectLst/>
                <a:latin typeface="LMRoman10"/>
              </a:rPr>
              <a:t>and</a:t>
            </a:r>
            <a:r>
              <a:rPr lang="tr-TR" sz="2000" dirty="0">
                <a:effectLst/>
                <a:latin typeface="LMRoman10"/>
              </a:rPr>
              <a:t> </a:t>
            </a:r>
            <a:r>
              <a:rPr lang="tr-TR" sz="2000" dirty="0" err="1">
                <a:effectLst/>
                <a:latin typeface="LMRoman10"/>
              </a:rPr>
              <a:t>release</a:t>
            </a:r>
            <a:r>
              <a:rPr lang="tr-TR" sz="2000" dirty="0">
                <a:effectLst/>
                <a:latin typeface="LMRoman10"/>
              </a:rPr>
              <a:t> </a:t>
            </a:r>
            <a:r>
              <a:rPr lang="tr-TR" sz="2000" dirty="0" err="1">
                <a:effectLst/>
                <a:latin typeface="LMRoman10"/>
              </a:rPr>
              <a:t>year</a:t>
            </a:r>
            <a:r>
              <a:rPr lang="tr-TR" sz="2000" dirty="0">
                <a:effectLst/>
                <a:latin typeface="LMRoman10"/>
              </a:rPr>
              <a:t> </a:t>
            </a:r>
            <a:r>
              <a:rPr lang="tr-TR" sz="2000" dirty="0" err="1">
                <a:effectLst/>
                <a:latin typeface="LMRoman10"/>
              </a:rPr>
              <a:t>to</a:t>
            </a:r>
            <a:r>
              <a:rPr lang="tr-TR" sz="2000" dirty="0">
                <a:effectLst/>
                <a:latin typeface="LMRoman10"/>
              </a:rPr>
              <a:t> </a:t>
            </a:r>
            <a:r>
              <a:rPr lang="tr-TR" sz="2000" dirty="0" err="1">
                <a:effectLst/>
                <a:latin typeface="LMRoman10"/>
              </a:rPr>
              <a:t>predict</a:t>
            </a:r>
            <a:r>
              <a:rPr lang="tr-TR" sz="2000" dirty="0">
                <a:effectLst/>
                <a:latin typeface="LMRoman10"/>
              </a:rPr>
              <a:t> </a:t>
            </a:r>
            <a:r>
              <a:rPr lang="tr-TR" sz="2000" dirty="0" err="1">
                <a:effectLst/>
                <a:latin typeface="LMRoman10"/>
              </a:rPr>
              <a:t>the</a:t>
            </a:r>
            <a:r>
              <a:rPr lang="tr-TR" sz="2000" dirty="0">
                <a:effectLst/>
                <a:latin typeface="LMRoman10"/>
              </a:rPr>
              <a:t> </a:t>
            </a:r>
            <a:r>
              <a:rPr lang="tr-TR" sz="2000" dirty="0" err="1">
                <a:effectLst/>
                <a:latin typeface="LMRoman10"/>
              </a:rPr>
              <a:t>popularity</a:t>
            </a:r>
            <a:r>
              <a:rPr lang="tr-TR" sz="2000" dirty="0">
                <a:effectLst/>
                <a:latin typeface="LMRoman10"/>
              </a:rPr>
              <a:t> of </a:t>
            </a:r>
            <a:r>
              <a:rPr lang="tr-TR" sz="2000" dirty="0" err="1">
                <a:effectLst/>
                <a:latin typeface="LMRoman10"/>
              </a:rPr>
              <a:t>songs</a:t>
            </a:r>
            <a:r>
              <a:rPr lang="tr-TR" sz="2000" dirty="0">
                <a:effectLst/>
                <a:latin typeface="LMRoman10"/>
              </a:rPr>
              <a:t>. </a:t>
            </a:r>
            <a:r>
              <a:rPr lang="tr-TR" sz="2000" dirty="0" err="1">
                <a:effectLst/>
                <a:latin typeface="LMRoman10"/>
              </a:rPr>
              <a:t>Each</a:t>
            </a:r>
            <a:r>
              <a:rPr lang="tr-TR" sz="2000" dirty="0">
                <a:effectLst/>
                <a:latin typeface="LMRoman10"/>
              </a:rPr>
              <a:t> </a:t>
            </a:r>
            <a:r>
              <a:rPr lang="tr-TR" sz="2000" dirty="0" err="1">
                <a:effectLst/>
                <a:latin typeface="LMRoman10"/>
              </a:rPr>
              <a:t>leaf</a:t>
            </a:r>
            <a:r>
              <a:rPr lang="tr-TR" sz="2000" dirty="0">
                <a:effectLst/>
                <a:latin typeface="LMRoman10"/>
              </a:rPr>
              <a:t> </a:t>
            </a:r>
            <a:r>
              <a:rPr lang="tr-TR" sz="2000" dirty="0" err="1">
                <a:effectLst/>
                <a:latin typeface="LMRoman10"/>
              </a:rPr>
              <a:t>node</a:t>
            </a:r>
            <a:r>
              <a:rPr lang="tr-TR" sz="2000" dirty="0">
                <a:effectLst/>
                <a:latin typeface="LMRoman10"/>
              </a:rPr>
              <a:t> </a:t>
            </a:r>
            <a:r>
              <a:rPr lang="tr-TR" sz="2000" dirty="0" err="1">
                <a:effectLst/>
                <a:latin typeface="LMRoman10"/>
              </a:rPr>
              <a:t>represents</a:t>
            </a:r>
            <a:r>
              <a:rPr lang="tr-TR" sz="2000" dirty="0">
                <a:effectLst/>
                <a:latin typeface="LMRoman10"/>
              </a:rPr>
              <a:t> </a:t>
            </a:r>
            <a:r>
              <a:rPr lang="tr-TR" sz="2000" dirty="0" err="1">
                <a:effectLst/>
                <a:latin typeface="LMRoman10"/>
              </a:rPr>
              <a:t>the</a:t>
            </a:r>
            <a:r>
              <a:rPr lang="tr-TR" sz="2000" dirty="0">
                <a:effectLst/>
                <a:latin typeface="LMRoman10"/>
              </a:rPr>
              <a:t> </a:t>
            </a:r>
            <a:r>
              <a:rPr lang="tr-TR" sz="2000" dirty="0" err="1">
                <a:effectLst/>
                <a:latin typeface="LMRoman10"/>
              </a:rPr>
              <a:t>probability</a:t>
            </a:r>
            <a:r>
              <a:rPr lang="tr-TR" sz="2000" dirty="0">
                <a:effectLst/>
                <a:latin typeface="LMRoman10"/>
              </a:rPr>
              <a:t> </a:t>
            </a:r>
            <a:r>
              <a:rPr lang="tr-TR" sz="2000" dirty="0" err="1">
                <a:effectLst/>
                <a:latin typeface="LMRoman10"/>
              </a:rPr>
              <a:t>that</a:t>
            </a:r>
            <a:r>
              <a:rPr lang="tr-TR" sz="2000" dirty="0">
                <a:effectLst/>
                <a:latin typeface="LMRoman10"/>
              </a:rPr>
              <a:t> </a:t>
            </a:r>
            <a:r>
              <a:rPr lang="tr-TR" sz="2000" dirty="0" err="1">
                <a:effectLst/>
                <a:latin typeface="LMRoman10"/>
              </a:rPr>
              <a:t>songs</a:t>
            </a:r>
            <a:r>
              <a:rPr lang="tr-TR" sz="2000" dirty="0">
                <a:effectLst/>
                <a:latin typeface="LMRoman10"/>
              </a:rPr>
              <a:t> </a:t>
            </a:r>
            <a:r>
              <a:rPr lang="tr-TR" sz="2000" dirty="0" err="1">
                <a:effectLst/>
                <a:latin typeface="LMRoman10"/>
              </a:rPr>
              <a:t>belonging</a:t>
            </a:r>
            <a:r>
              <a:rPr lang="tr-TR" sz="2000" dirty="0">
                <a:effectLst/>
                <a:latin typeface="LMRoman10"/>
              </a:rPr>
              <a:t> </a:t>
            </a:r>
            <a:r>
              <a:rPr lang="tr-TR" sz="2000" dirty="0" err="1">
                <a:effectLst/>
                <a:latin typeface="LMRoman10"/>
              </a:rPr>
              <a:t>to</a:t>
            </a:r>
            <a:r>
              <a:rPr lang="tr-TR" sz="2000" dirty="0">
                <a:effectLst/>
                <a:latin typeface="LMRoman10"/>
              </a:rPr>
              <a:t> </a:t>
            </a:r>
            <a:r>
              <a:rPr lang="tr-TR" sz="2000" dirty="0" err="1">
                <a:effectLst/>
                <a:latin typeface="LMRoman10"/>
              </a:rPr>
              <a:t>that</a:t>
            </a:r>
            <a:r>
              <a:rPr lang="tr-TR" sz="2000" dirty="0">
                <a:effectLst/>
                <a:latin typeface="LMRoman10"/>
              </a:rPr>
              <a:t> </a:t>
            </a:r>
            <a:r>
              <a:rPr lang="tr-TR" sz="2000" dirty="0" err="1">
                <a:effectLst/>
                <a:latin typeface="LMRoman10"/>
              </a:rPr>
              <a:t>branch</a:t>
            </a:r>
            <a:r>
              <a:rPr lang="tr-TR" sz="2000" dirty="0">
                <a:effectLst/>
                <a:latin typeface="LMRoman10"/>
              </a:rPr>
              <a:t> </a:t>
            </a:r>
            <a:r>
              <a:rPr lang="tr-TR" sz="2000" dirty="0" err="1">
                <a:effectLst/>
                <a:latin typeface="LMRoman10"/>
              </a:rPr>
              <a:t>will</a:t>
            </a:r>
            <a:r>
              <a:rPr lang="tr-TR" sz="2000" dirty="0">
                <a:effectLst/>
                <a:latin typeface="LMRoman10"/>
              </a:rPr>
              <a:t> </a:t>
            </a:r>
            <a:r>
              <a:rPr lang="tr-TR" sz="2000" dirty="0" err="1">
                <a:effectLst/>
                <a:latin typeface="LMRoman10"/>
              </a:rPr>
              <a:t>become</a:t>
            </a:r>
            <a:r>
              <a:rPr lang="tr-TR" sz="2000" dirty="0">
                <a:effectLst/>
                <a:latin typeface="LMRoman10"/>
              </a:rPr>
              <a:t> popular. </a:t>
            </a:r>
            <a:r>
              <a:rPr lang="tr-TR" sz="2000" dirty="0" err="1">
                <a:effectLst/>
                <a:latin typeface="LMRoman10"/>
              </a:rPr>
              <a:t>In</a:t>
            </a:r>
            <a:r>
              <a:rPr lang="tr-TR" sz="2000" dirty="0">
                <a:effectLst/>
                <a:latin typeface="LMRoman10"/>
              </a:rPr>
              <a:t> </a:t>
            </a:r>
            <a:r>
              <a:rPr lang="tr-TR" sz="2000" dirty="0" err="1">
                <a:effectLst/>
                <a:latin typeface="LMRoman10"/>
              </a:rPr>
              <a:t>summary</a:t>
            </a:r>
            <a:r>
              <a:rPr lang="tr-TR" sz="2000" dirty="0">
                <a:effectLst/>
                <a:latin typeface="LMRoman10"/>
              </a:rPr>
              <a:t>, </a:t>
            </a:r>
            <a:r>
              <a:rPr lang="tr-TR" sz="2000" dirty="0" err="1">
                <a:effectLst/>
                <a:latin typeface="LMRoman10"/>
              </a:rPr>
              <a:t>this</a:t>
            </a:r>
            <a:r>
              <a:rPr lang="tr-TR" sz="2000" dirty="0">
                <a:effectLst/>
                <a:latin typeface="LMRoman10"/>
              </a:rPr>
              <a:t> </a:t>
            </a:r>
            <a:r>
              <a:rPr lang="tr-TR" sz="2000" dirty="0" err="1">
                <a:effectLst/>
                <a:latin typeface="LMRoman10"/>
              </a:rPr>
              <a:t>chart</a:t>
            </a:r>
            <a:r>
              <a:rPr lang="tr-TR" sz="2000" dirty="0">
                <a:effectLst/>
                <a:latin typeface="LMRoman10"/>
              </a:rPr>
              <a:t> is a </a:t>
            </a:r>
            <a:r>
              <a:rPr lang="tr-TR" sz="2000" dirty="0" err="1">
                <a:effectLst/>
                <a:latin typeface="LMRoman10"/>
              </a:rPr>
              <a:t>visual</a:t>
            </a:r>
            <a:r>
              <a:rPr lang="tr-TR" sz="2000" dirty="0">
                <a:effectLst/>
                <a:latin typeface="LMRoman10"/>
              </a:rPr>
              <a:t> </a:t>
            </a:r>
            <a:r>
              <a:rPr lang="tr-TR" sz="2000" dirty="0" err="1">
                <a:effectLst/>
                <a:latin typeface="LMRoman10"/>
              </a:rPr>
              <a:t>representation</a:t>
            </a:r>
            <a:r>
              <a:rPr lang="tr-TR" sz="2000" dirty="0">
                <a:effectLst/>
                <a:latin typeface="LMRoman10"/>
              </a:rPr>
              <a:t> of a model </a:t>
            </a:r>
            <a:r>
              <a:rPr lang="tr-TR" sz="2000" dirty="0" err="1">
                <a:effectLst/>
                <a:latin typeface="LMRoman10"/>
              </a:rPr>
              <a:t>used</a:t>
            </a:r>
            <a:r>
              <a:rPr lang="tr-TR" sz="2000" dirty="0">
                <a:effectLst/>
                <a:latin typeface="LMRoman10"/>
              </a:rPr>
              <a:t> </a:t>
            </a:r>
            <a:r>
              <a:rPr lang="tr-TR" sz="2000" dirty="0" err="1">
                <a:effectLst/>
                <a:latin typeface="LMRoman10"/>
              </a:rPr>
              <a:t>to</a:t>
            </a:r>
            <a:r>
              <a:rPr lang="tr-TR" sz="2000" dirty="0">
                <a:effectLst/>
                <a:latin typeface="LMRoman10"/>
              </a:rPr>
              <a:t> </a:t>
            </a:r>
            <a:r>
              <a:rPr lang="tr-TR" sz="2000" dirty="0" err="1">
                <a:effectLst/>
                <a:latin typeface="LMRoman10"/>
              </a:rPr>
              <a:t>predict</a:t>
            </a:r>
            <a:r>
              <a:rPr lang="tr-TR" sz="2000" dirty="0">
                <a:effectLst/>
                <a:latin typeface="LMRoman10"/>
              </a:rPr>
              <a:t> </a:t>
            </a:r>
            <a:r>
              <a:rPr lang="tr-TR" sz="2000" dirty="0" err="1">
                <a:effectLst/>
                <a:latin typeface="LMRoman10"/>
              </a:rPr>
              <a:t>whether</a:t>
            </a:r>
            <a:r>
              <a:rPr lang="tr-TR" sz="2000" dirty="0">
                <a:effectLst/>
                <a:latin typeface="LMRoman10"/>
              </a:rPr>
              <a:t> </a:t>
            </a:r>
            <a:r>
              <a:rPr lang="tr-TR" sz="2000" dirty="0" err="1">
                <a:effectLst/>
                <a:latin typeface="LMRoman10"/>
              </a:rPr>
              <a:t>songs</a:t>
            </a:r>
            <a:r>
              <a:rPr lang="tr-TR" sz="2000" dirty="0">
                <a:effectLst/>
                <a:latin typeface="LMRoman10"/>
              </a:rPr>
              <a:t> </a:t>
            </a:r>
            <a:r>
              <a:rPr lang="tr-TR" sz="2000" dirty="0" err="1">
                <a:effectLst/>
                <a:latin typeface="LMRoman10"/>
              </a:rPr>
              <a:t>will</a:t>
            </a:r>
            <a:r>
              <a:rPr lang="tr-TR" sz="2000" dirty="0">
                <a:effectLst/>
                <a:latin typeface="LMRoman10"/>
              </a:rPr>
              <a:t> be popular </a:t>
            </a:r>
            <a:r>
              <a:rPr lang="tr-TR" sz="2000" dirty="0" err="1">
                <a:effectLst/>
                <a:latin typeface="LMRoman10"/>
              </a:rPr>
              <a:t>based</a:t>
            </a:r>
            <a:r>
              <a:rPr lang="tr-TR" sz="2000" dirty="0">
                <a:effectLst/>
                <a:latin typeface="LMRoman10"/>
              </a:rPr>
              <a:t> on </a:t>
            </a:r>
            <a:r>
              <a:rPr lang="tr-TR" sz="2000" dirty="0" err="1">
                <a:effectLst/>
                <a:latin typeface="LMRoman10"/>
              </a:rPr>
              <a:t>musical</a:t>
            </a:r>
            <a:r>
              <a:rPr lang="tr-TR" sz="2000" dirty="0">
                <a:effectLst/>
                <a:latin typeface="LMRoman10"/>
              </a:rPr>
              <a:t> </a:t>
            </a:r>
            <a:r>
              <a:rPr lang="tr-TR" sz="2000" dirty="0" err="1">
                <a:effectLst/>
                <a:latin typeface="LMRoman10"/>
              </a:rPr>
              <a:t>characteristics</a:t>
            </a:r>
            <a:r>
              <a:rPr lang="tr-TR" sz="2000" dirty="0">
                <a:effectLst/>
                <a:latin typeface="LMRoman10"/>
              </a:rPr>
              <a:t>. </a:t>
            </a:r>
            <a:endParaRPr lang="tr-TR" sz="2000" dirty="0"/>
          </a:p>
          <a:p>
            <a:endParaRPr lang="en-US" sz="2000" dirty="0"/>
          </a:p>
        </p:txBody>
      </p:sp>
    </p:spTree>
    <p:extLst>
      <p:ext uri="{BB962C8B-B14F-4D97-AF65-F5344CB8AC3E}">
        <p14:creationId xmlns:p14="http://schemas.microsoft.com/office/powerpoint/2010/main" val="2611764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ekran görüntüsü, yazı tipi içeren bir resim&#10;&#10;Açıklama otomatik olarak oluşturuldu">
            <a:extLst>
              <a:ext uri="{FF2B5EF4-FFF2-40B4-BE49-F238E27FC236}">
                <a16:creationId xmlns:a16="http://schemas.microsoft.com/office/drawing/2014/main" id="{CC6F3EAF-BF3C-01BD-21F3-C24AA92214D7}"/>
              </a:ext>
            </a:extLst>
          </p:cNvPr>
          <p:cNvPicPr>
            <a:picLocks noGrp="1" noChangeAspect="1"/>
          </p:cNvPicPr>
          <p:nvPr>
            <p:ph idx="1"/>
          </p:nvPr>
        </p:nvPicPr>
        <p:blipFill>
          <a:blip r:embed="rId2"/>
          <a:stretch>
            <a:fillRect/>
          </a:stretch>
        </p:blipFill>
        <p:spPr>
          <a:xfrm>
            <a:off x="5021450" y="0"/>
            <a:ext cx="7170550" cy="1054100"/>
          </a:xfrm>
        </p:spPr>
      </p:pic>
      <p:pic>
        <p:nvPicPr>
          <p:cNvPr id="7" name="Resim 6" descr="metin, diyagram, plan, çizgi içeren bir resim&#10;&#10;Açıklama otomatik olarak oluşturuldu">
            <a:extLst>
              <a:ext uri="{FF2B5EF4-FFF2-40B4-BE49-F238E27FC236}">
                <a16:creationId xmlns:a16="http://schemas.microsoft.com/office/drawing/2014/main" id="{AB27712C-72BB-EA22-E0D9-4163D6859193}"/>
              </a:ext>
            </a:extLst>
          </p:cNvPr>
          <p:cNvPicPr>
            <a:picLocks noChangeAspect="1"/>
          </p:cNvPicPr>
          <p:nvPr/>
        </p:nvPicPr>
        <p:blipFill>
          <a:blip r:embed="rId3"/>
          <a:stretch>
            <a:fillRect/>
          </a:stretch>
        </p:blipFill>
        <p:spPr>
          <a:xfrm>
            <a:off x="5021450" y="1054100"/>
            <a:ext cx="7170549" cy="5182927"/>
          </a:xfrm>
          <a:prstGeom prst="rect">
            <a:avLst/>
          </a:prstGeom>
        </p:spPr>
      </p:pic>
      <p:sp>
        <p:nvSpPr>
          <p:cNvPr id="8" name="Metin kutusu 7">
            <a:extLst>
              <a:ext uri="{FF2B5EF4-FFF2-40B4-BE49-F238E27FC236}">
                <a16:creationId xmlns:a16="http://schemas.microsoft.com/office/drawing/2014/main" id="{4D4B1C69-6826-E423-8E6E-79A1C2A31E1F}"/>
              </a:ext>
            </a:extLst>
          </p:cNvPr>
          <p:cNvSpPr txBox="1"/>
          <p:nvPr/>
        </p:nvSpPr>
        <p:spPr>
          <a:xfrm>
            <a:off x="-51001" y="1"/>
            <a:ext cx="5072450" cy="6740307"/>
          </a:xfrm>
          <a:prstGeom prst="rect">
            <a:avLst/>
          </a:prstGeom>
          <a:noFill/>
        </p:spPr>
        <p:txBody>
          <a:bodyPr wrap="square" rtlCol="0">
            <a:spAutoFit/>
          </a:bodyPr>
          <a:lstStyle/>
          <a:p>
            <a:pPr algn="just"/>
            <a:r>
              <a:rPr lang="en-US" sz="1600" b="1" u="sng" dirty="0"/>
              <a:t>valence &lt; 38: </a:t>
            </a:r>
            <a:r>
              <a:rPr lang="en-US" sz="1600" dirty="0"/>
              <a:t>Songs with valence less than 38:</a:t>
            </a:r>
          </a:p>
          <a:p>
            <a:pPr algn="just"/>
            <a:r>
              <a:rPr lang="en-US" sz="1600" b="1" u="sng" dirty="0" err="1"/>
              <a:t>in_spotify_charts</a:t>
            </a:r>
            <a:r>
              <a:rPr lang="en-US" sz="1600" b="1" u="sng" dirty="0"/>
              <a:t> &lt; 18: </a:t>
            </a:r>
            <a:r>
              <a:rPr lang="en-US" sz="1600" dirty="0"/>
              <a:t>If Spotify charts have less than 18 songs (0.46%).</a:t>
            </a:r>
          </a:p>
          <a:p>
            <a:pPr algn="just"/>
            <a:r>
              <a:rPr lang="en-US" sz="1600" b="1" u="sng" dirty="0" err="1"/>
              <a:t>in_deezer_playlists</a:t>
            </a:r>
            <a:r>
              <a:rPr lang="en-US" sz="1600" b="1" u="sng" dirty="0"/>
              <a:t> &lt;= 644: </a:t>
            </a:r>
            <a:r>
              <a:rPr lang="en-US" sz="1600" dirty="0"/>
              <a:t>If there are 644 or fewer songs in Deezer playlists (0.47%).</a:t>
            </a:r>
          </a:p>
          <a:p>
            <a:pPr algn="just"/>
            <a:r>
              <a:rPr lang="en-US" sz="1600" b="1" u="sng" dirty="0" err="1"/>
              <a:t>in_spotify_playlists</a:t>
            </a:r>
            <a:r>
              <a:rPr lang="en-US" sz="1600" b="1" u="sng" dirty="0"/>
              <a:t> &gt;= 1782: </a:t>
            </a:r>
            <a:r>
              <a:rPr lang="en-US" sz="1600" dirty="0"/>
              <a:t>If Spotify playlists have 1782 or more songs (0.85%).</a:t>
            </a:r>
          </a:p>
          <a:p>
            <a:pPr algn="just"/>
            <a:r>
              <a:rPr lang="en-US" sz="1600" b="1" u="sng" dirty="0"/>
              <a:t>danceability &lt;= 47: </a:t>
            </a:r>
            <a:r>
              <a:rPr lang="en-US" sz="1600" dirty="0"/>
              <a:t>Danceability is less than 47 (0.38%).</a:t>
            </a:r>
          </a:p>
          <a:p>
            <a:pPr algn="just"/>
            <a:r>
              <a:rPr lang="en-US" sz="1600" b="1" u="sng" dirty="0" err="1"/>
              <a:t>speechiness</a:t>
            </a:r>
            <a:r>
              <a:rPr lang="en-US" sz="1600" b="1" u="sng" dirty="0"/>
              <a:t> &lt;= 8: </a:t>
            </a:r>
            <a:r>
              <a:rPr lang="en-US" sz="1600" dirty="0"/>
              <a:t>Speechlessness is less than 8 (0.47%).</a:t>
            </a:r>
          </a:p>
          <a:p>
            <a:pPr algn="just"/>
            <a:r>
              <a:rPr lang="en-US" sz="1600" b="1" u="sng" dirty="0" err="1"/>
              <a:t>in_deezer_playlists</a:t>
            </a:r>
            <a:r>
              <a:rPr lang="en-US" sz="1600" b="1" u="sng" dirty="0"/>
              <a:t> &lt; 188: </a:t>
            </a:r>
            <a:r>
              <a:rPr lang="en-US" sz="1600" dirty="0"/>
              <a:t>If there are less than 188 songs in Deezer playlists (0.50%).</a:t>
            </a:r>
          </a:p>
          <a:p>
            <a:pPr algn="just"/>
            <a:r>
              <a:rPr lang="en-US" sz="1600" b="1" u="sng" dirty="0"/>
              <a:t>valence &gt;= 38: </a:t>
            </a:r>
            <a:r>
              <a:rPr lang="en-US" sz="1600" dirty="0"/>
              <a:t>Songs with valence 38 or higher:</a:t>
            </a:r>
          </a:p>
          <a:p>
            <a:pPr algn="just"/>
            <a:r>
              <a:rPr lang="en-US" sz="1600" b="1" u="sng" dirty="0" err="1"/>
              <a:t>released_year</a:t>
            </a:r>
            <a:r>
              <a:rPr lang="en-US" sz="1600" b="1" u="sng" dirty="0"/>
              <a:t> &gt;= 2023: </a:t>
            </a:r>
            <a:r>
              <a:rPr lang="en-US" sz="1600" dirty="0"/>
              <a:t>Songs released in 2023 or newer (0.43%).</a:t>
            </a:r>
          </a:p>
          <a:p>
            <a:pPr algn="just"/>
            <a:r>
              <a:rPr lang="en-US" sz="1600" b="1" u="sng" dirty="0"/>
              <a:t>speechlessness &gt;= 32: </a:t>
            </a:r>
            <a:r>
              <a:rPr lang="en-US" sz="1600" dirty="0"/>
              <a:t>Speechlessness is 32 or higher (0.84%).</a:t>
            </a:r>
          </a:p>
          <a:p>
            <a:pPr algn="just"/>
            <a:r>
              <a:rPr lang="en-US" sz="1600" b="1" u="sng" dirty="0" err="1"/>
              <a:t>in_deezer_charts</a:t>
            </a:r>
            <a:r>
              <a:rPr lang="en-US" sz="1600" b="1" u="sng" dirty="0"/>
              <a:t> &lt; 1: </a:t>
            </a:r>
            <a:r>
              <a:rPr lang="en-US" sz="1600" dirty="0"/>
              <a:t>Songs that do not appear on Deezer charts at all (0.74%).</a:t>
            </a:r>
          </a:p>
          <a:p>
            <a:pPr algn="just"/>
            <a:r>
              <a:rPr lang="en-US" sz="1600" b="1" u="sng" dirty="0"/>
              <a:t>danceability &lt;= 59: </a:t>
            </a:r>
            <a:r>
              <a:rPr lang="en-US" sz="1600" dirty="0"/>
              <a:t>If danceability is less than 59 (0.95%).</a:t>
            </a:r>
          </a:p>
          <a:p>
            <a:pPr algn="just"/>
            <a:r>
              <a:rPr lang="en-US" sz="1600" b="1" u="sng" dirty="0" err="1"/>
              <a:t>speechiness</a:t>
            </a:r>
            <a:r>
              <a:rPr lang="en-US" sz="1600" b="1" u="sng" dirty="0"/>
              <a:t> &lt;= 7: </a:t>
            </a:r>
            <a:r>
              <a:rPr lang="en-US" sz="1600" dirty="0"/>
              <a:t>Speechlessness is less than 7 (0.81%).</a:t>
            </a:r>
          </a:p>
          <a:p>
            <a:pPr algn="just"/>
            <a:r>
              <a:rPr lang="en-US" sz="1600" b="1" u="sng" dirty="0" err="1"/>
              <a:t>in_deezer_playlists</a:t>
            </a:r>
            <a:r>
              <a:rPr lang="en-US" sz="1600" b="1" u="sng" dirty="0"/>
              <a:t> &lt;= 1: </a:t>
            </a:r>
            <a:r>
              <a:rPr lang="en-US" sz="1600" dirty="0"/>
              <a:t>If there is 1 or less song in Deezer playlists (%0.51).</a:t>
            </a:r>
          </a:p>
        </p:txBody>
      </p:sp>
    </p:spTree>
    <p:extLst>
      <p:ext uri="{BB962C8B-B14F-4D97-AF65-F5344CB8AC3E}">
        <p14:creationId xmlns:p14="http://schemas.microsoft.com/office/powerpoint/2010/main" val="3056760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yazı tipi, ekran görüntüsü içeren bir resim&#10;&#10;Açıklama otomatik olarak oluşturuldu">
            <a:extLst>
              <a:ext uri="{FF2B5EF4-FFF2-40B4-BE49-F238E27FC236}">
                <a16:creationId xmlns:a16="http://schemas.microsoft.com/office/drawing/2014/main" id="{9DA502C5-6977-8E43-61F3-EDB2F71F7634}"/>
              </a:ext>
            </a:extLst>
          </p:cNvPr>
          <p:cNvPicPr>
            <a:picLocks noGrp="1" noChangeAspect="1"/>
          </p:cNvPicPr>
          <p:nvPr>
            <p:ph idx="1"/>
          </p:nvPr>
        </p:nvPicPr>
        <p:blipFill>
          <a:blip r:embed="rId2"/>
          <a:stretch>
            <a:fillRect/>
          </a:stretch>
        </p:blipFill>
        <p:spPr>
          <a:xfrm>
            <a:off x="-1" y="0"/>
            <a:ext cx="9318625" cy="1270000"/>
          </a:xfrm>
        </p:spPr>
      </p:pic>
      <p:sp>
        <p:nvSpPr>
          <p:cNvPr id="6" name="Metin kutusu 5">
            <a:extLst>
              <a:ext uri="{FF2B5EF4-FFF2-40B4-BE49-F238E27FC236}">
                <a16:creationId xmlns:a16="http://schemas.microsoft.com/office/drawing/2014/main" id="{861081C2-A945-52C5-6105-C60362BCD50E}"/>
              </a:ext>
            </a:extLst>
          </p:cNvPr>
          <p:cNvSpPr txBox="1"/>
          <p:nvPr/>
        </p:nvSpPr>
        <p:spPr>
          <a:xfrm>
            <a:off x="423861" y="1816100"/>
            <a:ext cx="8470900" cy="1754326"/>
          </a:xfrm>
          <a:prstGeom prst="rect">
            <a:avLst/>
          </a:prstGeom>
          <a:noFill/>
        </p:spPr>
        <p:txBody>
          <a:bodyPr wrap="square" rtlCol="0">
            <a:spAutoFit/>
          </a:bodyPr>
          <a:lstStyle/>
          <a:p>
            <a:pPr algn="just"/>
            <a:r>
              <a:rPr lang="tr-TR" sz="1800" dirty="0">
                <a:effectLst/>
                <a:latin typeface="LMRoman10"/>
              </a:rPr>
              <a:t>  </a:t>
            </a:r>
            <a:r>
              <a:rPr lang="tr-TR" sz="1800" dirty="0" err="1">
                <a:effectLst/>
                <a:latin typeface="LMRoman10"/>
              </a:rPr>
              <a:t>These</a:t>
            </a:r>
            <a:r>
              <a:rPr lang="tr-TR" sz="1800" dirty="0">
                <a:effectLst/>
                <a:latin typeface="LMRoman10"/>
              </a:rPr>
              <a:t> </a:t>
            </a:r>
            <a:r>
              <a:rPr lang="tr-TR" sz="1800" dirty="0" err="1">
                <a:effectLst/>
                <a:latin typeface="LMRoman10"/>
              </a:rPr>
              <a:t>results</a:t>
            </a:r>
            <a:r>
              <a:rPr lang="tr-TR" sz="1800" dirty="0">
                <a:effectLst/>
                <a:latin typeface="LMRoman10"/>
              </a:rPr>
              <a:t> </a:t>
            </a:r>
            <a:r>
              <a:rPr lang="tr-TR" sz="1800" dirty="0" err="1">
                <a:effectLst/>
                <a:latin typeface="LMRoman10"/>
              </a:rPr>
              <a:t>show</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class</a:t>
            </a:r>
            <a:r>
              <a:rPr lang="tr-TR" sz="1800" dirty="0">
                <a:effectLst/>
                <a:latin typeface="LMRoman10"/>
              </a:rPr>
              <a:t> </a:t>
            </a:r>
            <a:r>
              <a:rPr lang="tr-TR" sz="1800" dirty="0" err="1">
                <a:effectLst/>
                <a:latin typeface="LMRoman10"/>
              </a:rPr>
              <a:t>distribution</a:t>
            </a:r>
            <a:r>
              <a:rPr lang="tr-TR" sz="1800" dirty="0">
                <a:effectLst/>
                <a:latin typeface="LMRoman10"/>
              </a:rPr>
              <a:t> of </a:t>
            </a:r>
            <a:r>
              <a:rPr lang="tr-TR" sz="1800" dirty="0" err="1">
                <a:effectLst/>
                <a:latin typeface="LMRoman10"/>
              </a:rPr>
              <a:t>the</a:t>
            </a:r>
            <a:r>
              <a:rPr lang="tr-TR" sz="1800" dirty="0">
                <a:effectLst/>
                <a:latin typeface="LMRoman10"/>
              </a:rPr>
              <a:t> </a:t>
            </a:r>
            <a:r>
              <a:rPr lang="tr-TR" sz="1800" dirty="0" err="1">
                <a:effectLst/>
                <a:latin typeface="LMRoman10"/>
              </a:rPr>
              <a:t>energy</a:t>
            </a:r>
            <a:r>
              <a:rPr lang="tr-TR" sz="1800" dirty="0">
                <a:effectLst/>
                <a:latin typeface="LMRoman10"/>
              </a:rPr>
              <a:t> </a:t>
            </a:r>
            <a:r>
              <a:rPr lang="tr-TR" sz="1800" dirty="0" err="1">
                <a:effectLst/>
                <a:latin typeface="LMRoman10"/>
              </a:rPr>
              <a:t>variable</a:t>
            </a:r>
            <a:r>
              <a:rPr lang="tr-TR" sz="1800" dirty="0">
                <a:effectLst/>
                <a:latin typeface="LMRoman10"/>
              </a:rPr>
              <a:t> in </a:t>
            </a:r>
            <a:r>
              <a:rPr lang="tr-TR" sz="1800" dirty="0" err="1">
                <a:effectLst/>
                <a:latin typeface="LMRoman10"/>
              </a:rPr>
              <a:t>the</a:t>
            </a:r>
            <a:r>
              <a:rPr lang="tr-TR" sz="1800" dirty="0">
                <a:effectLst/>
                <a:latin typeface="LMRoman10"/>
              </a:rPr>
              <a:t> </a:t>
            </a:r>
            <a:r>
              <a:rPr lang="tr-TR" sz="1800" dirty="0" err="1">
                <a:effectLst/>
                <a:latin typeface="LMRoman10"/>
              </a:rPr>
              <a:t>data_train</a:t>
            </a:r>
            <a:r>
              <a:rPr lang="tr-TR" sz="1800" dirty="0">
                <a:effectLst/>
                <a:latin typeface="LMRoman10"/>
              </a:rPr>
              <a:t> </a:t>
            </a:r>
            <a:r>
              <a:rPr lang="tr-TR" sz="1800" dirty="0" err="1">
                <a:effectLst/>
                <a:latin typeface="LMRoman10"/>
              </a:rPr>
              <a:t>dataset</a:t>
            </a:r>
            <a:r>
              <a:rPr lang="tr-TR" sz="1800" dirty="0">
                <a:effectLst/>
                <a:latin typeface="LMRoman10"/>
              </a:rPr>
              <a:t> is </a:t>
            </a:r>
            <a:r>
              <a:rPr lang="tr-TR" sz="1800" dirty="0" err="1">
                <a:effectLst/>
                <a:latin typeface="LMRoman10"/>
              </a:rPr>
              <a:t>quite</a:t>
            </a:r>
            <a:r>
              <a:rPr lang="tr-TR" sz="1800" dirty="0">
                <a:effectLst/>
                <a:latin typeface="LMRoman10"/>
              </a:rPr>
              <a:t> </a:t>
            </a:r>
            <a:r>
              <a:rPr lang="tr-TR" sz="1800" dirty="0" err="1">
                <a:effectLst/>
                <a:latin typeface="LMRoman10"/>
              </a:rPr>
              <a:t>balanced</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proportions</a:t>
            </a:r>
            <a:r>
              <a:rPr lang="tr-TR" sz="1800" dirty="0">
                <a:effectLst/>
                <a:latin typeface="LMRoman10"/>
              </a:rPr>
              <a:t> of </a:t>
            </a:r>
            <a:r>
              <a:rPr lang="tr-TR" sz="1800" dirty="0" err="1">
                <a:effectLst/>
                <a:latin typeface="LMRoman10"/>
              </a:rPr>
              <a:t>both</a:t>
            </a:r>
            <a:r>
              <a:rPr lang="tr-TR" sz="1800" dirty="0">
                <a:effectLst/>
                <a:latin typeface="LMRoman10"/>
              </a:rPr>
              <a:t> </a:t>
            </a:r>
            <a:r>
              <a:rPr lang="tr-TR" sz="1800" dirty="0" err="1">
                <a:effectLst/>
                <a:latin typeface="LMRoman10"/>
              </a:rPr>
              <a:t>classes</a:t>
            </a:r>
            <a:r>
              <a:rPr lang="tr-TR" sz="1800" dirty="0">
                <a:effectLst/>
                <a:latin typeface="LMRoman10"/>
              </a:rPr>
              <a:t> (0 </a:t>
            </a:r>
            <a:r>
              <a:rPr lang="tr-TR" sz="1800" dirty="0" err="1">
                <a:effectLst/>
                <a:latin typeface="LMRoman10"/>
              </a:rPr>
              <a:t>and</a:t>
            </a:r>
            <a:r>
              <a:rPr lang="tr-TR" sz="1800" dirty="0">
                <a:effectLst/>
                <a:latin typeface="LMRoman10"/>
              </a:rPr>
              <a:t> 1) in </a:t>
            </a:r>
            <a:r>
              <a:rPr lang="tr-TR" sz="1800" dirty="0" err="1">
                <a:effectLst/>
                <a:latin typeface="LMRoman10"/>
              </a:rPr>
              <a:t>the</a:t>
            </a:r>
            <a:r>
              <a:rPr lang="tr-TR" sz="1800" dirty="0">
                <a:effectLst/>
                <a:latin typeface="LMRoman10"/>
              </a:rPr>
              <a:t> </a:t>
            </a:r>
            <a:r>
              <a:rPr lang="tr-TR" sz="1800" dirty="0" err="1">
                <a:effectLst/>
                <a:latin typeface="LMRoman10"/>
              </a:rPr>
              <a:t>dataset</a:t>
            </a:r>
            <a:r>
              <a:rPr lang="tr-TR" sz="1800" dirty="0">
                <a:effectLst/>
                <a:latin typeface="LMRoman10"/>
              </a:rPr>
              <a:t> </a:t>
            </a:r>
            <a:r>
              <a:rPr lang="tr-TR" sz="1800" dirty="0" err="1">
                <a:effectLst/>
                <a:latin typeface="LMRoman10"/>
              </a:rPr>
              <a:t>are</a:t>
            </a:r>
            <a:r>
              <a:rPr lang="tr-TR" sz="1800" dirty="0">
                <a:effectLst/>
                <a:latin typeface="LMRoman10"/>
              </a:rPr>
              <a:t> </a:t>
            </a:r>
            <a:r>
              <a:rPr lang="tr-TR" sz="1800" dirty="0" err="1">
                <a:effectLst/>
                <a:latin typeface="LMRoman10"/>
              </a:rPr>
              <a:t>approximately</a:t>
            </a:r>
            <a:r>
              <a:rPr lang="tr-TR" sz="1800" dirty="0">
                <a:effectLst/>
                <a:latin typeface="LMRoman10"/>
              </a:rPr>
              <a:t> </a:t>
            </a:r>
            <a:r>
              <a:rPr lang="tr-TR" sz="1800" dirty="0" err="1">
                <a:effectLst/>
                <a:latin typeface="LMRoman10"/>
              </a:rPr>
              <a:t>equal</a:t>
            </a:r>
            <a:r>
              <a:rPr lang="tr-TR" sz="1800" dirty="0">
                <a:effectLst/>
                <a:latin typeface="LMRoman10"/>
              </a:rPr>
              <a:t>, </a:t>
            </a:r>
            <a:r>
              <a:rPr lang="tr-TR" sz="1800" dirty="0" err="1">
                <a:effectLst/>
                <a:latin typeface="LMRoman10"/>
              </a:rPr>
              <a:t>which</a:t>
            </a:r>
            <a:r>
              <a:rPr lang="tr-TR" sz="1800" dirty="0">
                <a:effectLst/>
                <a:latin typeface="LMRoman10"/>
              </a:rPr>
              <a:t> </a:t>
            </a:r>
            <a:r>
              <a:rPr lang="tr-TR" sz="1800" dirty="0" err="1">
                <a:effectLst/>
                <a:latin typeface="LMRoman10"/>
              </a:rPr>
              <a:t>allows</a:t>
            </a:r>
            <a:r>
              <a:rPr lang="tr-TR" sz="1800" dirty="0">
                <a:effectLst/>
                <a:latin typeface="LMRoman10"/>
              </a:rPr>
              <a:t> </a:t>
            </a:r>
            <a:r>
              <a:rPr lang="tr-TR" sz="1800" dirty="0" err="1">
                <a:effectLst/>
                <a:latin typeface="LMRoman10"/>
              </a:rPr>
              <a:t>the</a:t>
            </a:r>
            <a:r>
              <a:rPr lang="tr-TR" sz="1800" dirty="0">
                <a:effectLst/>
                <a:latin typeface="LMRoman10"/>
              </a:rPr>
              <a:t> model </a:t>
            </a:r>
            <a:r>
              <a:rPr lang="tr-TR" sz="1800" dirty="0" err="1">
                <a:effectLst/>
                <a:latin typeface="LMRoman10"/>
              </a:rPr>
              <a:t>to</a:t>
            </a:r>
            <a:r>
              <a:rPr lang="tr-TR" sz="1800" dirty="0">
                <a:effectLst/>
                <a:latin typeface="LMRoman10"/>
              </a:rPr>
              <a:t> </a:t>
            </a:r>
            <a:r>
              <a:rPr lang="tr-TR" sz="1800" dirty="0" err="1">
                <a:effectLst/>
                <a:latin typeface="LMRoman10"/>
              </a:rPr>
              <a:t>have</a:t>
            </a:r>
            <a:r>
              <a:rPr lang="tr-TR" sz="1800" dirty="0">
                <a:effectLst/>
                <a:latin typeface="LMRoman10"/>
              </a:rPr>
              <a:t> a </a:t>
            </a:r>
            <a:r>
              <a:rPr lang="tr-TR" sz="1800" dirty="0" err="1">
                <a:effectLst/>
                <a:latin typeface="LMRoman10"/>
              </a:rPr>
              <a:t>more</a:t>
            </a:r>
            <a:r>
              <a:rPr lang="tr-TR" sz="1800" dirty="0">
                <a:effectLst/>
                <a:latin typeface="LMRoman10"/>
              </a:rPr>
              <a:t> </a:t>
            </a:r>
            <a:r>
              <a:rPr lang="tr-TR" sz="1800" dirty="0" err="1">
                <a:effectLst/>
                <a:latin typeface="LMRoman10"/>
              </a:rPr>
              <a:t>balanced</a:t>
            </a:r>
            <a:r>
              <a:rPr lang="tr-TR" sz="1800" dirty="0">
                <a:effectLst/>
                <a:latin typeface="LMRoman10"/>
              </a:rPr>
              <a:t> </a:t>
            </a:r>
            <a:r>
              <a:rPr lang="tr-TR" sz="1800" dirty="0" err="1">
                <a:effectLst/>
                <a:latin typeface="LMRoman10"/>
              </a:rPr>
              <a:t>performance</a:t>
            </a:r>
            <a:r>
              <a:rPr lang="tr-TR" sz="1800" dirty="0">
                <a:effectLst/>
                <a:latin typeface="LMRoman10"/>
              </a:rPr>
              <a:t> in </a:t>
            </a:r>
            <a:r>
              <a:rPr lang="tr-TR" sz="1800" dirty="0" err="1">
                <a:effectLst/>
                <a:latin typeface="LMRoman10"/>
              </a:rPr>
              <a:t>learning</a:t>
            </a:r>
            <a:r>
              <a:rPr lang="tr-TR" sz="1800" dirty="0">
                <a:effectLst/>
                <a:latin typeface="LMRoman10"/>
              </a:rPr>
              <a:t> </a:t>
            </a:r>
            <a:r>
              <a:rPr lang="tr-TR" sz="1800" dirty="0" err="1">
                <a:effectLst/>
                <a:latin typeface="LMRoman10"/>
              </a:rPr>
              <a:t>and</a:t>
            </a:r>
            <a:r>
              <a:rPr lang="tr-TR" sz="1800" dirty="0">
                <a:effectLst/>
                <a:latin typeface="LMRoman10"/>
              </a:rPr>
              <a:t> </a:t>
            </a:r>
            <a:r>
              <a:rPr lang="tr-TR" sz="1800" dirty="0" err="1">
                <a:effectLst/>
                <a:latin typeface="LMRoman10"/>
              </a:rPr>
              <a:t>predicting</a:t>
            </a:r>
            <a:r>
              <a:rPr lang="tr-TR" sz="1800" dirty="0">
                <a:effectLst/>
                <a:latin typeface="LMRoman10"/>
              </a:rPr>
              <a:t> </a:t>
            </a:r>
            <a:r>
              <a:rPr lang="tr-TR" sz="1800" dirty="0" err="1">
                <a:effectLst/>
                <a:latin typeface="LMRoman10"/>
              </a:rPr>
              <a:t>both</a:t>
            </a:r>
            <a:r>
              <a:rPr lang="tr-TR" sz="1800" dirty="0">
                <a:effectLst/>
                <a:latin typeface="LMRoman10"/>
              </a:rPr>
              <a:t> </a:t>
            </a:r>
            <a:r>
              <a:rPr lang="tr-TR" sz="1800" dirty="0" err="1">
                <a:effectLst/>
                <a:latin typeface="LMRoman10"/>
              </a:rPr>
              <a:t>classes</a:t>
            </a:r>
            <a:r>
              <a:rPr lang="tr-TR" sz="1800" dirty="0">
                <a:effectLst/>
                <a:latin typeface="LMRoman10"/>
              </a:rPr>
              <a:t>. </a:t>
            </a:r>
            <a:r>
              <a:rPr lang="tr-TR" sz="1800" dirty="0" err="1">
                <a:effectLst/>
                <a:latin typeface="LMRoman10"/>
              </a:rPr>
              <a:t>Balanced</a:t>
            </a:r>
            <a:r>
              <a:rPr lang="tr-TR" sz="1800" dirty="0">
                <a:effectLst/>
                <a:latin typeface="LMRoman10"/>
              </a:rPr>
              <a:t> </a:t>
            </a:r>
            <a:r>
              <a:rPr lang="tr-TR" sz="1800" dirty="0" err="1">
                <a:effectLst/>
                <a:latin typeface="LMRoman10"/>
              </a:rPr>
              <a:t>class</a:t>
            </a:r>
            <a:r>
              <a:rPr lang="tr-TR" sz="1800" dirty="0">
                <a:effectLst/>
                <a:latin typeface="LMRoman10"/>
              </a:rPr>
              <a:t> </a:t>
            </a:r>
            <a:r>
              <a:rPr lang="tr-TR" sz="1800" dirty="0" err="1">
                <a:effectLst/>
                <a:latin typeface="LMRoman10"/>
              </a:rPr>
              <a:t>distribution</a:t>
            </a:r>
            <a:r>
              <a:rPr lang="tr-TR" sz="1800" dirty="0">
                <a:effectLst/>
                <a:latin typeface="LMRoman10"/>
              </a:rPr>
              <a:t> </a:t>
            </a:r>
            <a:r>
              <a:rPr lang="tr-TR" sz="1800" dirty="0" err="1">
                <a:effectLst/>
                <a:latin typeface="LMRoman10"/>
              </a:rPr>
              <a:t>minimizes</a:t>
            </a:r>
            <a:r>
              <a:rPr lang="tr-TR" sz="1800" dirty="0">
                <a:effectLst/>
                <a:latin typeface="LMRoman10"/>
              </a:rPr>
              <a:t> </a:t>
            </a:r>
            <a:r>
              <a:rPr lang="tr-TR" sz="1800" dirty="0" err="1">
                <a:effectLst/>
                <a:latin typeface="LMRoman10"/>
              </a:rPr>
              <a:t>potential</a:t>
            </a:r>
            <a:r>
              <a:rPr lang="tr-TR" sz="1800" dirty="0">
                <a:effectLst/>
                <a:latin typeface="LMRoman10"/>
              </a:rPr>
              <a:t> model </a:t>
            </a:r>
            <a:r>
              <a:rPr lang="tr-TR" sz="1800" dirty="0" err="1">
                <a:effectLst/>
                <a:latin typeface="LMRoman10"/>
              </a:rPr>
              <a:t>performance</a:t>
            </a:r>
            <a:r>
              <a:rPr lang="tr-TR" sz="1800" dirty="0">
                <a:effectLst/>
                <a:latin typeface="LMRoman10"/>
              </a:rPr>
              <a:t> </a:t>
            </a:r>
            <a:r>
              <a:rPr lang="tr-TR" sz="1800" dirty="0" err="1">
                <a:effectLst/>
                <a:latin typeface="LMRoman10"/>
              </a:rPr>
              <a:t>problems</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may</a:t>
            </a:r>
            <a:r>
              <a:rPr lang="tr-TR" sz="1800" dirty="0">
                <a:effectLst/>
                <a:latin typeface="LMRoman10"/>
              </a:rPr>
              <a:t> </a:t>
            </a:r>
            <a:r>
              <a:rPr lang="tr-TR" sz="1800" dirty="0" err="1">
                <a:effectLst/>
                <a:latin typeface="LMRoman10"/>
              </a:rPr>
              <a:t>arise</a:t>
            </a:r>
            <a:r>
              <a:rPr lang="tr-TR" sz="1800" dirty="0">
                <a:effectLst/>
                <a:latin typeface="LMRoman10"/>
              </a:rPr>
              <a:t> </a:t>
            </a:r>
            <a:r>
              <a:rPr lang="tr-TR" sz="1800" dirty="0" err="1">
                <a:effectLst/>
                <a:latin typeface="LMRoman10"/>
              </a:rPr>
              <a:t>from</a:t>
            </a:r>
            <a:r>
              <a:rPr lang="tr-TR" sz="1800" dirty="0">
                <a:effectLst/>
                <a:latin typeface="LMRoman10"/>
              </a:rPr>
              <a:t> </a:t>
            </a:r>
            <a:r>
              <a:rPr lang="tr-TR" sz="1800" dirty="0" err="1">
                <a:effectLst/>
                <a:latin typeface="LMRoman10"/>
              </a:rPr>
              <a:t>imbalance</a:t>
            </a:r>
            <a:r>
              <a:rPr lang="tr-TR" sz="1800" dirty="0">
                <a:effectLst/>
                <a:latin typeface="LMRoman10"/>
              </a:rPr>
              <a:t> </a:t>
            </a:r>
            <a:r>
              <a:rPr lang="tr-TR" sz="1800" dirty="0" err="1">
                <a:effectLst/>
                <a:latin typeface="LMRoman10"/>
              </a:rPr>
              <a:t>between</a:t>
            </a:r>
            <a:r>
              <a:rPr lang="tr-TR" sz="1800" dirty="0">
                <a:effectLst/>
                <a:latin typeface="LMRoman10"/>
              </a:rPr>
              <a:t> </a:t>
            </a:r>
            <a:r>
              <a:rPr lang="tr-TR" sz="1800" dirty="0" err="1">
                <a:effectLst/>
                <a:latin typeface="LMRoman10"/>
              </a:rPr>
              <a:t>classes</a:t>
            </a:r>
            <a:r>
              <a:rPr lang="tr-TR" sz="1800" dirty="0">
                <a:effectLst/>
                <a:latin typeface="LMRoman10"/>
              </a:rPr>
              <a:t>. </a:t>
            </a:r>
            <a:endParaRPr lang="tr-TR" dirty="0"/>
          </a:p>
          <a:p>
            <a:endParaRPr lang="en-US" dirty="0"/>
          </a:p>
        </p:txBody>
      </p:sp>
      <p:pic>
        <p:nvPicPr>
          <p:cNvPr id="10242" name="Picture 2" descr="What Is A Data Product And What Are The Key Characteristics?">
            <a:extLst>
              <a:ext uri="{FF2B5EF4-FFF2-40B4-BE49-F238E27FC236}">
                <a16:creationId xmlns:a16="http://schemas.microsoft.com/office/drawing/2014/main" id="{F06EDD17-3BB9-4A1D-1D17-FB0003F96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50" y="3937000"/>
            <a:ext cx="3915404" cy="2203450"/>
          </a:xfrm>
          <a:prstGeom prst="rect">
            <a:avLst/>
          </a:prstGeom>
          <a:noFill/>
          <a:effectLst>
            <a:softEdge rad="51684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73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3D81033-2ACB-530D-2560-19B15FE78FEF}"/>
              </a:ext>
            </a:extLst>
          </p:cNvPr>
          <p:cNvSpPr>
            <a:spLocks noGrp="1"/>
          </p:cNvSpPr>
          <p:nvPr>
            <p:ph type="title"/>
          </p:nvPr>
        </p:nvSpPr>
        <p:spPr>
          <a:xfrm>
            <a:off x="546100" y="736600"/>
            <a:ext cx="2374900" cy="1320800"/>
          </a:xfrm>
        </p:spPr>
        <p:txBody>
          <a:bodyPr>
            <a:normAutofit fontScale="90000"/>
          </a:bodyPr>
          <a:lstStyle/>
          <a:p>
            <a:r>
              <a:rPr lang="tr-TR" sz="2400" b="1" dirty="0" err="1">
                <a:effectLst/>
                <a:latin typeface="LMRoman12"/>
              </a:rPr>
              <a:t>Bagging</a:t>
            </a:r>
            <a:r>
              <a:rPr lang="tr-TR" sz="2400" b="1" dirty="0">
                <a:effectLst/>
                <a:latin typeface="LMRoman12"/>
              </a:rPr>
              <a:t> </a:t>
            </a:r>
            <a:r>
              <a:rPr lang="tr-TR" sz="2400" b="1" dirty="0" err="1">
                <a:effectLst/>
                <a:latin typeface="LMRoman12"/>
              </a:rPr>
              <a:t>Tree</a:t>
            </a:r>
            <a:r>
              <a:rPr lang="tr-TR" sz="2400" b="1" dirty="0">
                <a:effectLst/>
                <a:latin typeface="LMRoman12"/>
              </a:rPr>
              <a:t> Model </a:t>
            </a:r>
            <a:r>
              <a:rPr lang="tr-TR" sz="2400" b="1" dirty="0" err="1">
                <a:effectLst/>
                <a:latin typeface="LMRoman12"/>
              </a:rPr>
              <a:t>and</a:t>
            </a:r>
            <a:r>
              <a:rPr lang="tr-TR" sz="2400" b="1" dirty="0">
                <a:effectLst/>
                <a:latin typeface="LMRoman12"/>
              </a:rPr>
              <a:t> </a:t>
            </a:r>
            <a:r>
              <a:rPr lang="tr-TR" sz="2400" b="1" dirty="0" err="1">
                <a:effectLst/>
                <a:latin typeface="LMRoman12"/>
              </a:rPr>
              <a:t>It’s</a:t>
            </a:r>
            <a:r>
              <a:rPr lang="tr-TR" sz="2400" b="1" dirty="0">
                <a:effectLst/>
                <a:latin typeface="LMRoman12"/>
              </a:rPr>
              <a:t> </a:t>
            </a:r>
            <a:r>
              <a:rPr lang="tr-TR" sz="2400" b="1" dirty="0" err="1">
                <a:effectLst/>
                <a:latin typeface="LMRoman12"/>
              </a:rPr>
              <a:t>Performance</a:t>
            </a:r>
            <a:r>
              <a:rPr lang="tr-TR" sz="2400" b="1" dirty="0">
                <a:effectLst/>
                <a:latin typeface="LMRoman12"/>
              </a:rPr>
              <a:t> :</a:t>
            </a:r>
            <a:br>
              <a:rPr lang="tr-TR" dirty="0"/>
            </a:br>
            <a:endParaRPr lang="en-US" dirty="0"/>
          </a:p>
        </p:txBody>
      </p:sp>
      <p:pic>
        <p:nvPicPr>
          <p:cNvPr id="4" name="İçerik Yer Tutucusu 3">
            <a:extLst>
              <a:ext uri="{FF2B5EF4-FFF2-40B4-BE49-F238E27FC236}">
                <a16:creationId xmlns:a16="http://schemas.microsoft.com/office/drawing/2014/main" id="{5E9E55B8-AE53-48D4-FA78-2A452B41EFAA}"/>
              </a:ext>
            </a:extLst>
          </p:cNvPr>
          <p:cNvPicPr>
            <a:picLocks noGrp="1" noChangeAspect="1"/>
          </p:cNvPicPr>
          <p:nvPr>
            <p:ph idx="1"/>
          </p:nvPr>
        </p:nvPicPr>
        <p:blipFill>
          <a:blip r:embed="rId2"/>
          <a:stretch>
            <a:fillRect/>
          </a:stretch>
        </p:blipFill>
        <p:spPr>
          <a:xfrm>
            <a:off x="3358672" y="114300"/>
            <a:ext cx="7897498" cy="3289300"/>
          </a:xfrm>
          <a:prstGeom prst="rect">
            <a:avLst/>
          </a:prstGeom>
          <a:effectLst>
            <a:softEdge rad="26185"/>
          </a:effectLst>
        </p:spPr>
      </p:pic>
      <p:sp>
        <p:nvSpPr>
          <p:cNvPr id="5" name="Metin kutusu 4">
            <a:extLst>
              <a:ext uri="{FF2B5EF4-FFF2-40B4-BE49-F238E27FC236}">
                <a16:creationId xmlns:a16="http://schemas.microsoft.com/office/drawing/2014/main" id="{22127DD9-599E-D352-BA76-2ED5757135C2}"/>
              </a:ext>
            </a:extLst>
          </p:cNvPr>
          <p:cNvSpPr txBox="1"/>
          <p:nvPr/>
        </p:nvSpPr>
        <p:spPr>
          <a:xfrm>
            <a:off x="546100" y="3543300"/>
            <a:ext cx="9271000" cy="3416320"/>
          </a:xfrm>
          <a:prstGeom prst="rect">
            <a:avLst/>
          </a:prstGeom>
          <a:noFill/>
        </p:spPr>
        <p:txBody>
          <a:bodyPr wrap="square" rtlCol="0">
            <a:spAutoFit/>
          </a:bodyPr>
          <a:lstStyle/>
          <a:p>
            <a:pPr algn="just"/>
            <a:r>
              <a:rPr lang="tr-TR" sz="1800" dirty="0">
                <a:effectLst/>
                <a:latin typeface="LMRoman10"/>
              </a:rPr>
              <a:t>  </a:t>
            </a:r>
            <a:r>
              <a:rPr lang="tr-TR" sz="1800" dirty="0" err="1">
                <a:effectLst/>
                <a:latin typeface="LMRoman10"/>
              </a:rPr>
              <a:t>This</a:t>
            </a:r>
            <a:r>
              <a:rPr lang="tr-TR" sz="1800" dirty="0">
                <a:effectLst/>
                <a:latin typeface="LMRoman10"/>
              </a:rPr>
              <a:t> </a:t>
            </a:r>
            <a:r>
              <a:rPr lang="tr-TR" sz="1800" dirty="0" err="1">
                <a:effectLst/>
                <a:latin typeface="LMRoman10"/>
              </a:rPr>
              <a:t>output</a:t>
            </a:r>
            <a:r>
              <a:rPr lang="tr-TR" sz="1800" dirty="0">
                <a:effectLst/>
                <a:latin typeface="LMRoman10"/>
              </a:rPr>
              <a:t> </a:t>
            </a:r>
            <a:r>
              <a:rPr lang="tr-TR" sz="1800" dirty="0" err="1">
                <a:effectLst/>
                <a:latin typeface="LMRoman10"/>
              </a:rPr>
              <a:t>contains</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summary</a:t>
            </a:r>
            <a:r>
              <a:rPr lang="tr-TR" sz="1800" dirty="0">
                <a:effectLst/>
                <a:latin typeface="LMRoman10"/>
              </a:rPr>
              <a:t> of </a:t>
            </a:r>
            <a:r>
              <a:rPr lang="tr-TR" sz="1800" dirty="0" err="1">
                <a:effectLst/>
                <a:latin typeface="LMRoman10"/>
              </a:rPr>
              <a:t>the</a:t>
            </a:r>
            <a:r>
              <a:rPr lang="tr-TR" sz="1800" dirty="0">
                <a:effectLst/>
                <a:latin typeface="LMRoman10"/>
              </a:rPr>
              <a:t> </a:t>
            </a:r>
            <a:r>
              <a:rPr lang="tr-TR" sz="1800" dirty="0" err="1">
                <a:effectLst/>
                <a:latin typeface="LMRoman10"/>
              </a:rPr>
              <a:t>training</a:t>
            </a:r>
            <a:r>
              <a:rPr lang="tr-TR" sz="1800" dirty="0">
                <a:effectLst/>
                <a:latin typeface="LMRoman10"/>
              </a:rPr>
              <a:t> </a:t>
            </a:r>
            <a:r>
              <a:rPr lang="tr-TR" sz="1800" dirty="0" err="1">
                <a:effectLst/>
                <a:latin typeface="LMRoman10"/>
              </a:rPr>
              <a:t>process</a:t>
            </a:r>
            <a:r>
              <a:rPr lang="tr-TR" sz="1800" dirty="0">
                <a:effectLst/>
                <a:latin typeface="LMRoman10"/>
              </a:rPr>
              <a:t> of </a:t>
            </a:r>
            <a:r>
              <a:rPr lang="tr-TR" sz="1800" dirty="0" err="1">
                <a:effectLst/>
                <a:latin typeface="LMRoman10"/>
              </a:rPr>
              <a:t>the</a:t>
            </a:r>
            <a:r>
              <a:rPr lang="tr-TR" sz="1800" dirty="0">
                <a:effectLst/>
                <a:latin typeface="LMRoman10"/>
              </a:rPr>
              <a:t> </a:t>
            </a:r>
            <a:r>
              <a:rPr lang="tr-TR" sz="1800" dirty="0" err="1">
                <a:effectLst/>
                <a:latin typeface="LMRoman10"/>
              </a:rPr>
              <a:t>bagging</a:t>
            </a:r>
            <a:r>
              <a:rPr lang="tr-TR" sz="1800" dirty="0">
                <a:effectLst/>
                <a:latin typeface="LMRoman10"/>
              </a:rPr>
              <a:t> </a:t>
            </a:r>
            <a:r>
              <a:rPr lang="tr-TR" sz="1800" dirty="0" err="1">
                <a:effectLst/>
                <a:latin typeface="LMRoman10"/>
              </a:rPr>
              <a:t>tree</a:t>
            </a:r>
            <a:r>
              <a:rPr lang="tr-TR" sz="1800" dirty="0">
                <a:effectLst/>
                <a:latin typeface="LMRoman10"/>
              </a:rPr>
              <a:t> model. Here </a:t>
            </a:r>
            <a:r>
              <a:rPr lang="tr-TR" sz="1800" dirty="0" err="1">
                <a:effectLst/>
                <a:latin typeface="LMRoman10"/>
              </a:rPr>
              <a:t>are</a:t>
            </a:r>
            <a:r>
              <a:rPr lang="tr-TR" sz="1800" dirty="0">
                <a:effectLst/>
                <a:latin typeface="LMRoman10"/>
              </a:rPr>
              <a:t> </a:t>
            </a:r>
            <a:r>
              <a:rPr lang="tr-TR" sz="1800" dirty="0" err="1">
                <a:effectLst/>
                <a:latin typeface="LMRoman10"/>
              </a:rPr>
              <a:t>some</a:t>
            </a:r>
            <a:r>
              <a:rPr lang="tr-TR" sz="1800" dirty="0">
                <a:effectLst/>
                <a:latin typeface="LMRoman10"/>
              </a:rPr>
              <a:t> </a:t>
            </a:r>
            <a:r>
              <a:rPr lang="tr-TR" sz="1800" dirty="0" err="1">
                <a:effectLst/>
                <a:latin typeface="LMRoman10"/>
              </a:rPr>
              <a:t>highlights</a:t>
            </a:r>
            <a:r>
              <a:rPr lang="tr-TR" sz="1800" dirty="0">
                <a:effectLst/>
                <a:latin typeface="LMRoman10"/>
              </a:rPr>
              <a:t> </a:t>
            </a:r>
            <a:r>
              <a:rPr lang="tr-TR" sz="1800" dirty="0" err="1">
                <a:effectLst/>
                <a:latin typeface="LMRoman10"/>
              </a:rPr>
              <a:t>from</a:t>
            </a:r>
            <a:r>
              <a:rPr lang="tr-TR" sz="1800" dirty="0">
                <a:effectLst/>
                <a:latin typeface="LMRoman10"/>
              </a:rPr>
              <a:t> </a:t>
            </a:r>
            <a:r>
              <a:rPr lang="tr-TR" sz="1800" dirty="0" err="1">
                <a:effectLst/>
                <a:latin typeface="LMRoman10"/>
              </a:rPr>
              <a:t>this</a:t>
            </a:r>
            <a:r>
              <a:rPr lang="tr-TR" sz="1800" dirty="0">
                <a:effectLst/>
                <a:latin typeface="LMRoman10"/>
              </a:rPr>
              <a:t> </a:t>
            </a:r>
            <a:r>
              <a:rPr lang="tr-TR" sz="1800" dirty="0" err="1">
                <a:effectLst/>
                <a:latin typeface="LMRoman10"/>
              </a:rPr>
              <a:t>output</a:t>
            </a:r>
            <a:r>
              <a:rPr lang="tr-TR" sz="1800" dirty="0">
                <a:effectLst/>
                <a:latin typeface="LMRoman10"/>
              </a:rPr>
              <a:t>: Model </a:t>
            </a:r>
            <a:r>
              <a:rPr lang="tr-TR" sz="1800" dirty="0" err="1">
                <a:effectLst/>
                <a:latin typeface="LMRoman10"/>
              </a:rPr>
              <a:t>type</a:t>
            </a:r>
            <a:r>
              <a:rPr lang="tr-TR" sz="1800" dirty="0">
                <a:effectLst/>
                <a:latin typeface="LMRoman10"/>
              </a:rPr>
              <a:t>: A </a:t>
            </a:r>
            <a:r>
              <a:rPr lang="tr-TR" sz="1800" dirty="0" err="1">
                <a:effectLst/>
                <a:latin typeface="LMRoman10"/>
              </a:rPr>
              <a:t>classification</a:t>
            </a:r>
            <a:r>
              <a:rPr lang="tr-TR" sz="1800" dirty="0">
                <a:effectLst/>
                <a:latin typeface="LMRoman10"/>
              </a:rPr>
              <a:t> model </a:t>
            </a:r>
            <a:r>
              <a:rPr lang="tr-TR" sz="1800" dirty="0" err="1">
                <a:effectLst/>
                <a:latin typeface="LMRoman10"/>
              </a:rPr>
              <a:t>was</a:t>
            </a:r>
            <a:r>
              <a:rPr lang="tr-TR" sz="1800" dirty="0">
                <a:effectLst/>
                <a:latin typeface="LMRoman10"/>
              </a:rPr>
              <a:t> </a:t>
            </a:r>
            <a:r>
              <a:rPr lang="tr-TR" sz="1800" dirty="0" err="1">
                <a:effectLst/>
                <a:latin typeface="LMRoman10"/>
              </a:rPr>
              <a:t>trained</a:t>
            </a:r>
            <a:r>
              <a:rPr lang="tr-TR" sz="1800" dirty="0">
                <a:effectLst/>
                <a:latin typeface="LMRoman10"/>
              </a:rPr>
              <a:t> on </a:t>
            </a:r>
            <a:r>
              <a:rPr lang="tr-TR" sz="1800" dirty="0" err="1">
                <a:effectLst/>
                <a:latin typeface="LMRoman10"/>
              </a:rPr>
              <a:t>the</a:t>
            </a:r>
            <a:r>
              <a:rPr lang="tr-TR" sz="1800" dirty="0">
                <a:effectLst/>
                <a:latin typeface="LMRoman10"/>
              </a:rPr>
              <a:t> </a:t>
            </a:r>
            <a:r>
              <a:rPr lang="tr-TR" sz="1800" dirty="0" err="1">
                <a:effectLst/>
                <a:latin typeface="LMRoman10"/>
              </a:rPr>
              <a:t>given</a:t>
            </a:r>
            <a:r>
              <a:rPr lang="tr-TR" sz="1800" dirty="0">
                <a:effectLst/>
                <a:latin typeface="LMRoman10"/>
              </a:rPr>
              <a:t> data set. </a:t>
            </a:r>
            <a:r>
              <a:rPr lang="tr-TR" sz="1800" dirty="0" err="1">
                <a:effectLst/>
                <a:latin typeface="LMRoman10"/>
              </a:rPr>
              <a:t>Number</a:t>
            </a:r>
            <a:r>
              <a:rPr lang="tr-TR" sz="1800" dirty="0">
                <a:effectLst/>
                <a:latin typeface="LMRoman10"/>
              </a:rPr>
              <a:t> of </a:t>
            </a:r>
            <a:r>
              <a:rPr lang="tr-TR" sz="1800" dirty="0" err="1">
                <a:effectLst/>
                <a:latin typeface="LMRoman10"/>
              </a:rPr>
              <a:t>trees</a:t>
            </a:r>
            <a:r>
              <a:rPr lang="tr-TR" sz="1800" dirty="0">
                <a:effectLst/>
                <a:latin typeface="LMRoman10"/>
              </a:rPr>
              <a:t>: </a:t>
            </a:r>
            <a:r>
              <a:rPr lang="tr-TR" sz="1800" dirty="0" err="1">
                <a:effectLst/>
                <a:latin typeface="LMRoman10"/>
              </a:rPr>
              <a:t>The</a:t>
            </a:r>
            <a:r>
              <a:rPr lang="tr-TR" sz="1800" dirty="0">
                <a:effectLst/>
                <a:latin typeface="LMRoman10"/>
              </a:rPr>
              <a:t> model </a:t>
            </a:r>
            <a:r>
              <a:rPr lang="tr-TR" sz="1800" dirty="0" err="1">
                <a:effectLst/>
                <a:latin typeface="LMRoman10"/>
              </a:rPr>
              <a:t>consists</a:t>
            </a:r>
            <a:r>
              <a:rPr lang="tr-TR" sz="1800" dirty="0">
                <a:effectLst/>
                <a:latin typeface="LMRoman10"/>
              </a:rPr>
              <a:t> of a total of 500 </a:t>
            </a:r>
            <a:r>
              <a:rPr lang="tr-TR" sz="1800" dirty="0" err="1">
                <a:effectLst/>
                <a:latin typeface="LMRoman10"/>
              </a:rPr>
              <a:t>trees</a:t>
            </a:r>
            <a:r>
              <a:rPr lang="tr-TR" sz="1800" dirty="0">
                <a:effectLst/>
                <a:latin typeface="LMRoman10"/>
              </a:rPr>
              <a:t>. </a:t>
            </a:r>
            <a:r>
              <a:rPr lang="tr-TR" sz="1800" dirty="0" err="1">
                <a:effectLst/>
                <a:latin typeface="LMRoman10"/>
              </a:rPr>
              <a:t>Sample</a:t>
            </a:r>
            <a:r>
              <a:rPr lang="tr-TR" sz="1800" dirty="0">
                <a:effectLst/>
                <a:latin typeface="LMRoman10"/>
              </a:rPr>
              <a:t> size: </a:t>
            </a:r>
            <a:r>
              <a:rPr lang="tr-TR" sz="1800" dirty="0" err="1">
                <a:effectLst/>
                <a:latin typeface="LMRoman10"/>
              </a:rPr>
              <a:t>There</a:t>
            </a:r>
            <a:r>
              <a:rPr lang="tr-TR" sz="1800" dirty="0">
                <a:effectLst/>
                <a:latin typeface="LMRoman10"/>
              </a:rPr>
              <a:t> </a:t>
            </a:r>
            <a:r>
              <a:rPr lang="tr-TR" sz="1800" dirty="0" err="1">
                <a:effectLst/>
                <a:latin typeface="LMRoman10"/>
              </a:rPr>
              <a:t>are</a:t>
            </a:r>
            <a:r>
              <a:rPr lang="tr-TR" sz="1800" dirty="0">
                <a:effectLst/>
                <a:latin typeface="LMRoman10"/>
              </a:rPr>
              <a:t> 1149 </a:t>
            </a:r>
            <a:r>
              <a:rPr lang="tr-TR" sz="1800" dirty="0" err="1">
                <a:effectLst/>
                <a:latin typeface="LMRoman10"/>
              </a:rPr>
              <a:t>samples</a:t>
            </a:r>
            <a:r>
              <a:rPr lang="tr-TR" sz="1800" dirty="0">
                <a:effectLst/>
                <a:latin typeface="LMRoman10"/>
              </a:rPr>
              <a:t> in </a:t>
            </a:r>
            <a:r>
              <a:rPr lang="tr-TR" sz="1800" dirty="0" err="1">
                <a:effectLst/>
                <a:latin typeface="LMRoman10"/>
              </a:rPr>
              <a:t>the</a:t>
            </a:r>
            <a:r>
              <a:rPr lang="tr-TR" sz="1800" dirty="0">
                <a:effectLst/>
                <a:latin typeface="LMRoman10"/>
              </a:rPr>
              <a:t> </a:t>
            </a:r>
            <a:r>
              <a:rPr lang="tr-TR" sz="1800" dirty="0" err="1">
                <a:effectLst/>
                <a:latin typeface="LMRoman10"/>
              </a:rPr>
              <a:t>training</a:t>
            </a:r>
            <a:r>
              <a:rPr lang="tr-TR" sz="1800" dirty="0">
                <a:effectLst/>
                <a:latin typeface="LMRoman10"/>
              </a:rPr>
              <a:t> </a:t>
            </a:r>
            <a:r>
              <a:rPr lang="tr-TR" sz="1800" dirty="0" err="1">
                <a:effectLst/>
                <a:latin typeface="LMRoman10"/>
              </a:rPr>
              <a:t>dataset</a:t>
            </a:r>
            <a:r>
              <a:rPr lang="tr-TR" sz="1800" dirty="0">
                <a:effectLst/>
                <a:latin typeface="LMRoman10"/>
              </a:rPr>
              <a:t>. </a:t>
            </a:r>
            <a:r>
              <a:rPr lang="tr-TR" sz="1800" dirty="0" err="1">
                <a:effectLst/>
                <a:latin typeface="LMRoman10"/>
              </a:rPr>
              <a:t>Number</a:t>
            </a:r>
            <a:r>
              <a:rPr lang="tr-TR" sz="1800" dirty="0">
                <a:effectLst/>
                <a:latin typeface="LMRoman10"/>
              </a:rPr>
              <a:t> of </a:t>
            </a:r>
            <a:r>
              <a:rPr lang="tr-TR" sz="1800" dirty="0" err="1">
                <a:effectLst/>
                <a:latin typeface="LMRoman10"/>
              </a:rPr>
              <a:t>independent</a:t>
            </a:r>
            <a:r>
              <a:rPr lang="tr-TR" sz="1800" dirty="0">
                <a:effectLst/>
                <a:latin typeface="LMRoman10"/>
              </a:rPr>
              <a:t> </a:t>
            </a:r>
            <a:r>
              <a:rPr lang="tr-TR" sz="1800" dirty="0" err="1">
                <a:effectLst/>
                <a:latin typeface="LMRoman10"/>
              </a:rPr>
              <a:t>variables</a:t>
            </a:r>
            <a:r>
              <a:rPr lang="tr-TR" sz="1800" dirty="0">
                <a:effectLst/>
                <a:latin typeface="LMRoman10"/>
              </a:rPr>
              <a:t>: 10 </a:t>
            </a:r>
            <a:r>
              <a:rPr lang="tr-TR" sz="1800" dirty="0" err="1">
                <a:effectLst/>
                <a:latin typeface="LMRoman10"/>
              </a:rPr>
              <a:t>independent</a:t>
            </a:r>
            <a:r>
              <a:rPr lang="tr-TR" sz="1800" dirty="0">
                <a:effectLst/>
                <a:latin typeface="LMRoman10"/>
              </a:rPr>
              <a:t> </a:t>
            </a:r>
            <a:r>
              <a:rPr lang="tr-TR" sz="1800" dirty="0" err="1">
                <a:effectLst/>
                <a:latin typeface="LMRoman10"/>
              </a:rPr>
              <a:t>variables</a:t>
            </a:r>
            <a:r>
              <a:rPr lang="tr-TR" sz="1800" dirty="0">
                <a:effectLst/>
                <a:latin typeface="LMRoman10"/>
              </a:rPr>
              <a:t> </a:t>
            </a:r>
            <a:r>
              <a:rPr lang="tr-TR" sz="1800" dirty="0" err="1">
                <a:effectLst/>
                <a:latin typeface="LMRoman10"/>
              </a:rPr>
              <a:t>were</a:t>
            </a:r>
            <a:r>
              <a:rPr lang="tr-TR" sz="1800" dirty="0">
                <a:effectLst/>
                <a:latin typeface="LMRoman10"/>
              </a:rPr>
              <a:t> </a:t>
            </a:r>
            <a:r>
              <a:rPr lang="tr-TR" sz="1800" dirty="0" err="1">
                <a:effectLst/>
                <a:latin typeface="LMRoman10"/>
              </a:rPr>
              <a:t>used</a:t>
            </a:r>
            <a:r>
              <a:rPr lang="tr-TR" sz="1800" dirty="0">
                <a:effectLst/>
                <a:latin typeface="LMRoman10"/>
              </a:rPr>
              <a:t> in </a:t>
            </a:r>
            <a:r>
              <a:rPr lang="tr-TR" sz="1800" dirty="0" err="1">
                <a:effectLst/>
                <a:latin typeface="LMRoman10"/>
              </a:rPr>
              <a:t>the</a:t>
            </a:r>
            <a:r>
              <a:rPr lang="tr-TR" sz="1800" dirty="0">
                <a:effectLst/>
                <a:latin typeface="LMRoman10"/>
              </a:rPr>
              <a:t> model. </a:t>
            </a:r>
            <a:r>
              <a:rPr lang="tr-TR" sz="1800" dirty="0" err="1">
                <a:effectLst/>
                <a:latin typeface="LMRoman10"/>
              </a:rPr>
              <a:t>Mtry</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number</a:t>
            </a:r>
            <a:r>
              <a:rPr lang="tr-TR" sz="1800" dirty="0">
                <a:effectLst/>
                <a:latin typeface="LMRoman10"/>
              </a:rPr>
              <a:t> of </a:t>
            </a:r>
            <a:r>
              <a:rPr lang="tr-TR" sz="1800" dirty="0" err="1">
                <a:effectLst/>
                <a:latin typeface="LMRoman10"/>
              </a:rPr>
              <a:t>independent</a:t>
            </a:r>
            <a:r>
              <a:rPr lang="tr-TR" sz="1800" dirty="0">
                <a:effectLst/>
                <a:latin typeface="LMRoman10"/>
              </a:rPr>
              <a:t> </a:t>
            </a:r>
            <a:r>
              <a:rPr lang="tr-TR" sz="1800" dirty="0" err="1">
                <a:effectLst/>
                <a:latin typeface="LMRoman10"/>
              </a:rPr>
              <a:t>variables</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trees</a:t>
            </a:r>
            <a:r>
              <a:rPr lang="tr-TR" sz="1800" dirty="0">
                <a:effectLst/>
                <a:latin typeface="LMRoman10"/>
              </a:rPr>
              <a:t> </a:t>
            </a:r>
            <a:r>
              <a:rPr lang="tr-TR" sz="1800" dirty="0" err="1">
                <a:effectLst/>
                <a:latin typeface="LMRoman10"/>
              </a:rPr>
              <a:t>consider</a:t>
            </a:r>
            <a:r>
              <a:rPr lang="tr-TR" sz="1800" dirty="0">
                <a:effectLst/>
                <a:latin typeface="LMRoman10"/>
              </a:rPr>
              <a:t> </a:t>
            </a:r>
            <a:r>
              <a:rPr lang="tr-TR" sz="1800" dirty="0" err="1">
                <a:effectLst/>
                <a:latin typeface="LMRoman10"/>
              </a:rPr>
              <a:t>for</a:t>
            </a:r>
            <a:r>
              <a:rPr lang="tr-TR" sz="1800" dirty="0">
                <a:effectLst/>
                <a:latin typeface="LMRoman10"/>
              </a:rPr>
              <a:t> </a:t>
            </a:r>
            <a:r>
              <a:rPr lang="tr-TR" sz="1800" dirty="0" err="1">
                <a:effectLst/>
                <a:latin typeface="LMRoman10"/>
              </a:rPr>
              <a:t>randomly</a:t>
            </a:r>
            <a:r>
              <a:rPr lang="tr-TR" sz="1800" dirty="0">
                <a:effectLst/>
                <a:latin typeface="LMRoman10"/>
              </a:rPr>
              <a:t> </a:t>
            </a:r>
            <a:r>
              <a:rPr lang="tr-TR" sz="1800" dirty="0" err="1">
                <a:effectLst/>
                <a:latin typeface="LMRoman10"/>
              </a:rPr>
              <a:t>selected</a:t>
            </a:r>
            <a:r>
              <a:rPr lang="tr-TR" sz="1800" dirty="0">
                <a:effectLst/>
                <a:latin typeface="LMRoman10"/>
              </a:rPr>
              <a:t> </a:t>
            </a:r>
            <a:r>
              <a:rPr lang="tr-TR" sz="1800" dirty="0" err="1">
                <a:effectLst/>
                <a:latin typeface="LMRoman10"/>
              </a:rPr>
              <a:t>split</a:t>
            </a:r>
            <a:r>
              <a:rPr lang="tr-TR" sz="1800" dirty="0">
                <a:effectLst/>
                <a:latin typeface="LMRoman10"/>
              </a:rPr>
              <a:t> </a:t>
            </a:r>
            <a:r>
              <a:rPr lang="tr-TR" sz="1800" dirty="0" err="1">
                <a:effectLst/>
                <a:latin typeface="LMRoman10"/>
              </a:rPr>
              <a:t>points</a:t>
            </a:r>
            <a:r>
              <a:rPr lang="tr-TR" sz="1800" dirty="0">
                <a:effectLst/>
                <a:latin typeface="LMRoman10"/>
              </a:rPr>
              <a:t> is </a:t>
            </a:r>
            <a:r>
              <a:rPr lang="tr-TR" sz="1800" dirty="0" err="1">
                <a:effectLst/>
                <a:latin typeface="LMRoman10"/>
              </a:rPr>
              <a:t>determined</a:t>
            </a:r>
            <a:r>
              <a:rPr lang="tr-TR" sz="1800" dirty="0">
                <a:effectLst/>
                <a:latin typeface="LMRoman10"/>
              </a:rPr>
              <a:t> as 8. </a:t>
            </a:r>
            <a:r>
              <a:rPr lang="tr-TR" sz="1800" dirty="0" err="1">
                <a:effectLst/>
                <a:latin typeface="LMRoman10"/>
              </a:rPr>
              <a:t>Target</a:t>
            </a:r>
            <a:r>
              <a:rPr lang="tr-TR" sz="1800" dirty="0">
                <a:effectLst/>
                <a:latin typeface="LMRoman10"/>
              </a:rPr>
              <a:t> </a:t>
            </a:r>
            <a:r>
              <a:rPr lang="tr-TR" sz="1800" dirty="0" err="1">
                <a:effectLst/>
                <a:latin typeface="LMRoman10"/>
              </a:rPr>
              <a:t>node</a:t>
            </a:r>
            <a:r>
              <a:rPr lang="tr-TR" sz="1800" dirty="0">
                <a:effectLst/>
                <a:latin typeface="LMRoman10"/>
              </a:rPr>
              <a:t> size: set </a:t>
            </a:r>
            <a:r>
              <a:rPr lang="tr-TR" sz="1800" dirty="0" err="1">
                <a:effectLst/>
                <a:latin typeface="LMRoman10"/>
              </a:rPr>
              <a:t>to</a:t>
            </a:r>
            <a:r>
              <a:rPr lang="tr-TR" sz="1800" dirty="0">
                <a:effectLst/>
                <a:latin typeface="LMRoman10"/>
              </a:rPr>
              <a:t> 1. </a:t>
            </a:r>
            <a:r>
              <a:rPr lang="tr-TR" sz="1800" dirty="0" err="1">
                <a:effectLst/>
                <a:latin typeface="LMRoman10"/>
              </a:rPr>
              <a:t>Variable</a:t>
            </a:r>
            <a:r>
              <a:rPr lang="tr-TR" sz="1800" dirty="0">
                <a:effectLst/>
                <a:latin typeface="LMRoman10"/>
              </a:rPr>
              <a:t> </a:t>
            </a:r>
            <a:r>
              <a:rPr lang="tr-TR" sz="1800" dirty="0" err="1">
                <a:effectLst/>
                <a:latin typeface="LMRoman10"/>
              </a:rPr>
              <a:t>importance</a:t>
            </a:r>
            <a:r>
              <a:rPr lang="tr-TR" sz="1800" dirty="0">
                <a:effectLst/>
                <a:latin typeface="LMRoman10"/>
              </a:rPr>
              <a:t> </a:t>
            </a:r>
            <a:r>
              <a:rPr lang="tr-TR" sz="1800" dirty="0" err="1">
                <a:effectLst/>
                <a:latin typeface="LMRoman10"/>
              </a:rPr>
              <a:t>ranking</a:t>
            </a:r>
            <a:r>
              <a:rPr lang="tr-TR" sz="1800" dirty="0">
                <a:effectLst/>
                <a:latin typeface="LMRoman10"/>
              </a:rPr>
              <a:t> </a:t>
            </a:r>
            <a:r>
              <a:rPr lang="tr-TR" sz="1800" dirty="0" err="1">
                <a:effectLst/>
                <a:latin typeface="LMRoman10"/>
              </a:rPr>
              <a:t>mode</a:t>
            </a:r>
            <a:r>
              <a:rPr lang="tr-TR" sz="1800" dirty="0">
                <a:effectLst/>
                <a:latin typeface="LMRoman10"/>
              </a:rPr>
              <a:t>: </a:t>
            </a:r>
            <a:r>
              <a:rPr lang="tr-TR" sz="1800" dirty="0" err="1">
                <a:effectLst/>
                <a:latin typeface="LMRoman10"/>
              </a:rPr>
              <a:t>It</a:t>
            </a:r>
            <a:r>
              <a:rPr lang="tr-TR" sz="1800" dirty="0">
                <a:effectLst/>
                <a:latin typeface="LMRoman10"/>
              </a:rPr>
              <a:t> is </a:t>
            </a:r>
            <a:r>
              <a:rPr lang="tr-TR" sz="1800" dirty="0" err="1">
                <a:effectLst/>
                <a:latin typeface="LMRoman10"/>
              </a:rPr>
              <a:t>stated</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importance</a:t>
            </a:r>
            <a:r>
              <a:rPr lang="tr-TR" sz="1800" dirty="0">
                <a:effectLst/>
                <a:latin typeface="LMRoman10"/>
              </a:rPr>
              <a:t> </a:t>
            </a:r>
            <a:r>
              <a:rPr lang="tr-TR" sz="1800" dirty="0" err="1">
                <a:effectLst/>
                <a:latin typeface="LMRoman10"/>
              </a:rPr>
              <a:t>order</a:t>
            </a:r>
            <a:r>
              <a:rPr lang="tr-TR" sz="1800" dirty="0">
                <a:effectLst/>
                <a:latin typeface="LMRoman10"/>
              </a:rPr>
              <a:t> of </a:t>
            </a:r>
            <a:r>
              <a:rPr lang="tr-TR" sz="1800" dirty="0" err="1">
                <a:effectLst/>
                <a:latin typeface="LMRoman10"/>
              </a:rPr>
              <a:t>variables</a:t>
            </a:r>
            <a:r>
              <a:rPr lang="tr-TR" sz="1800" dirty="0">
                <a:effectLst/>
                <a:latin typeface="LMRoman10"/>
              </a:rPr>
              <a:t> is not </a:t>
            </a:r>
            <a:r>
              <a:rPr lang="tr-TR" sz="1800" dirty="0" err="1">
                <a:effectLst/>
                <a:latin typeface="LMRoman10"/>
              </a:rPr>
              <a:t>determined</a:t>
            </a:r>
            <a:r>
              <a:rPr lang="tr-TR" sz="1800" dirty="0">
                <a:effectLst/>
                <a:latin typeface="LMRoman10"/>
              </a:rPr>
              <a:t>. </a:t>
            </a:r>
            <a:r>
              <a:rPr lang="tr-TR" sz="1800" dirty="0" err="1">
                <a:effectLst/>
                <a:latin typeface="LMRoman10"/>
              </a:rPr>
              <a:t>Division</a:t>
            </a:r>
            <a:r>
              <a:rPr lang="tr-TR" sz="1800" dirty="0">
                <a:effectLst/>
                <a:latin typeface="LMRoman10"/>
              </a:rPr>
              <a:t> </a:t>
            </a:r>
            <a:r>
              <a:rPr lang="tr-TR" sz="1800" dirty="0" err="1">
                <a:effectLst/>
                <a:latin typeface="LMRoman10"/>
              </a:rPr>
              <a:t>rule</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gini</a:t>
            </a:r>
            <a:r>
              <a:rPr lang="tr-TR" sz="1800" dirty="0">
                <a:effectLst/>
                <a:latin typeface="LMRoman10"/>
              </a:rPr>
              <a:t>” </a:t>
            </a:r>
            <a:r>
              <a:rPr lang="tr-TR" sz="1800" dirty="0" err="1">
                <a:effectLst/>
                <a:latin typeface="LMRoman10"/>
              </a:rPr>
              <a:t>division</a:t>
            </a:r>
            <a:r>
              <a:rPr lang="tr-TR" sz="1800" dirty="0">
                <a:effectLst/>
                <a:latin typeface="LMRoman10"/>
              </a:rPr>
              <a:t> </a:t>
            </a:r>
            <a:r>
              <a:rPr lang="tr-TR" sz="1800" dirty="0" err="1">
                <a:effectLst/>
                <a:latin typeface="LMRoman10"/>
              </a:rPr>
              <a:t>criterion</a:t>
            </a:r>
            <a:r>
              <a:rPr lang="tr-TR" sz="1800" dirty="0">
                <a:effectLst/>
                <a:latin typeface="LMRoman10"/>
              </a:rPr>
              <a:t> </a:t>
            </a:r>
            <a:r>
              <a:rPr lang="tr-TR" sz="1800" dirty="0" err="1">
                <a:effectLst/>
                <a:latin typeface="LMRoman10"/>
              </a:rPr>
              <a:t>was</a:t>
            </a:r>
            <a:r>
              <a:rPr lang="tr-TR" sz="1800" dirty="0">
                <a:effectLst/>
                <a:latin typeface="LMRoman10"/>
              </a:rPr>
              <a:t> </a:t>
            </a:r>
            <a:r>
              <a:rPr lang="tr-TR" sz="1800" dirty="0" err="1">
                <a:effectLst/>
                <a:latin typeface="LMRoman10"/>
              </a:rPr>
              <a:t>used</a:t>
            </a:r>
            <a:r>
              <a:rPr lang="tr-TR" sz="1800" dirty="0">
                <a:effectLst/>
                <a:latin typeface="LMRoman10"/>
              </a:rPr>
              <a:t> </a:t>
            </a:r>
            <a:r>
              <a:rPr lang="tr-TR" sz="1800" dirty="0" err="1">
                <a:effectLst/>
                <a:latin typeface="LMRoman10"/>
              </a:rPr>
              <a:t>when</a:t>
            </a:r>
            <a:r>
              <a:rPr lang="tr-TR" sz="1800" dirty="0">
                <a:effectLst/>
                <a:latin typeface="LMRoman10"/>
              </a:rPr>
              <a:t> </a:t>
            </a:r>
            <a:r>
              <a:rPr lang="tr-TR" sz="1800" dirty="0" err="1">
                <a:effectLst/>
                <a:latin typeface="LMRoman10"/>
              </a:rPr>
              <a:t>determining</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division</a:t>
            </a:r>
            <a:r>
              <a:rPr lang="tr-TR" sz="1800" dirty="0">
                <a:effectLst/>
                <a:latin typeface="LMRoman10"/>
              </a:rPr>
              <a:t> </a:t>
            </a:r>
            <a:r>
              <a:rPr lang="tr-TR" sz="1800" dirty="0" err="1">
                <a:effectLst/>
                <a:latin typeface="LMRoman10"/>
              </a:rPr>
              <a:t>points</a:t>
            </a:r>
            <a:r>
              <a:rPr lang="tr-TR" sz="1800" dirty="0">
                <a:effectLst/>
                <a:latin typeface="LMRoman10"/>
              </a:rPr>
              <a:t> of </a:t>
            </a:r>
            <a:r>
              <a:rPr lang="tr-TR" sz="1800" dirty="0" err="1">
                <a:effectLst/>
                <a:latin typeface="LMRoman10"/>
              </a:rPr>
              <a:t>trees</a:t>
            </a:r>
            <a:r>
              <a:rPr lang="tr-TR" sz="1800" dirty="0">
                <a:effectLst/>
                <a:latin typeface="LMRoman10"/>
              </a:rPr>
              <a:t>. OOB </a:t>
            </a:r>
            <a:r>
              <a:rPr lang="tr-TR" sz="1800" dirty="0" err="1">
                <a:effectLst/>
                <a:latin typeface="LMRoman10"/>
              </a:rPr>
              <a:t>prediction</a:t>
            </a:r>
            <a:r>
              <a:rPr lang="tr-TR" sz="1800" dirty="0">
                <a:effectLst/>
                <a:latin typeface="LMRoman10"/>
              </a:rPr>
              <a:t> </a:t>
            </a:r>
            <a:r>
              <a:rPr lang="tr-TR" sz="1800" dirty="0" err="1">
                <a:effectLst/>
                <a:latin typeface="LMRoman10"/>
              </a:rPr>
              <a:t>error</a:t>
            </a:r>
            <a:r>
              <a:rPr lang="tr-TR" sz="1800" dirty="0">
                <a:effectLst/>
                <a:latin typeface="LMRoman10"/>
              </a:rPr>
              <a:t>: </a:t>
            </a:r>
            <a:r>
              <a:rPr lang="tr-TR" sz="1800" dirty="0" err="1">
                <a:effectLst/>
                <a:latin typeface="LMRoman10"/>
              </a:rPr>
              <a:t>Out</a:t>
            </a:r>
            <a:r>
              <a:rPr lang="tr-TR" sz="1800" dirty="0">
                <a:effectLst/>
                <a:latin typeface="LMRoman10"/>
              </a:rPr>
              <a:t>-of-</a:t>
            </a:r>
            <a:r>
              <a:rPr lang="tr-TR" sz="1800" dirty="0" err="1">
                <a:effectLst/>
                <a:latin typeface="LMRoman10"/>
              </a:rPr>
              <a:t>Bag</a:t>
            </a:r>
            <a:r>
              <a:rPr lang="tr-TR" sz="1800" dirty="0">
                <a:effectLst/>
                <a:latin typeface="LMRoman10"/>
              </a:rPr>
              <a:t> (OOB) </a:t>
            </a:r>
            <a:r>
              <a:rPr lang="tr-TR" sz="1800" dirty="0" err="1">
                <a:effectLst/>
                <a:latin typeface="LMRoman10"/>
              </a:rPr>
              <a:t>prediction</a:t>
            </a:r>
            <a:r>
              <a:rPr lang="tr-TR" sz="1800" dirty="0">
                <a:effectLst/>
                <a:latin typeface="LMRoman10"/>
              </a:rPr>
              <a:t> </a:t>
            </a:r>
            <a:r>
              <a:rPr lang="tr-TR" sz="1800" dirty="0" err="1">
                <a:effectLst/>
                <a:latin typeface="LMRoman10"/>
              </a:rPr>
              <a:t>error</a:t>
            </a:r>
            <a:r>
              <a:rPr lang="tr-TR" sz="1800" dirty="0">
                <a:effectLst/>
                <a:latin typeface="LMRoman10"/>
              </a:rPr>
              <a:t> is </a:t>
            </a:r>
            <a:r>
              <a:rPr lang="tr-TR" sz="1800" dirty="0" err="1">
                <a:effectLst/>
                <a:latin typeface="LMRoman10"/>
              </a:rPr>
              <a:t>reported</a:t>
            </a:r>
            <a:r>
              <a:rPr lang="tr-TR" sz="1800" dirty="0">
                <a:effectLst/>
                <a:latin typeface="LMRoman10"/>
              </a:rPr>
              <a:t> as 4.35%. OOB </a:t>
            </a:r>
            <a:r>
              <a:rPr lang="tr-TR" sz="1800" dirty="0" err="1">
                <a:effectLst/>
                <a:latin typeface="LMRoman10"/>
              </a:rPr>
              <a:t>error</a:t>
            </a:r>
            <a:r>
              <a:rPr lang="tr-TR" sz="1800" dirty="0">
                <a:effectLst/>
                <a:latin typeface="LMRoman10"/>
              </a:rPr>
              <a:t> </a:t>
            </a:r>
            <a:r>
              <a:rPr lang="tr-TR" sz="1800" dirty="0" err="1">
                <a:effectLst/>
                <a:latin typeface="LMRoman10"/>
              </a:rPr>
              <a:t>represents</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error</a:t>
            </a:r>
            <a:r>
              <a:rPr lang="tr-TR" sz="1800" dirty="0">
                <a:effectLst/>
                <a:latin typeface="LMRoman10"/>
              </a:rPr>
              <a:t> rate of </a:t>
            </a:r>
            <a:r>
              <a:rPr lang="tr-TR" sz="1800" dirty="0" err="1">
                <a:effectLst/>
                <a:latin typeface="LMRoman10"/>
              </a:rPr>
              <a:t>predictions</a:t>
            </a:r>
            <a:r>
              <a:rPr lang="tr-TR" sz="1800" dirty="0">
                <a:effectLst/>
                <a:latin typeface="LMRoman10"/>
              </a:rPr>
              <a:t> </a:t>
            </a:r>
            <a:r>
              <a:rPr lang="tr-TR" sz="1800" dirty="0" err="1">
                <a:effectLst/>
                <a:latin typeface="LMRoman10"/>
              </a:rPr>
              <a:t>made</a:t>
            </a:r>
            <a:r>
              <a:rPr lang="tr-TR" sz="1800" dirty="0">
                <a:effectLst/>
                <a:latin typeface="LMRoman10"/>
              </a:rPr>
              <a:t> on data </a:t>
            </a:r>
            <a:r>
              <a:rPr lang="tr-TR" sz="1800" dirty="0" err="1">
                <a:effectLst/>
                <a:latin typeface="LMRoman10"/>
              </a:rPr>
              <a:t>points</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were</a:t>
            </a:r>
            <a:r>
              <a:rPr lang="tr-TR" sz="1800" dirty="0">
                <a:effectLst/>
                <a:latin typeface="LMRoman10"/>
              </a:rPr>
              <a:t> not </a:t>
            </a:r>
            <a:r>
              <a:rPr lang="tr-TR" sz="1800" dirty="0" err="1">
                <a:effectLst/>
                <a:latin typeface="LMRoman10"/>
              </a:rPr>
              <a:t>used</a:t>
            </a:r>
            <a:r>
              <a:rPr lang="tr-TR" sz="1800" dirty="0">
                <a:effectLst/>
                <a:latin typeface="LMRoman10"/>
              </a:rPr>
              <a:t> in </a:t>
            </a:r>
            <a:r>
              <a:rPr lang="tr-TR" sz="1800" dirty="0" err="1">
                <a:effectLst/>
                <a:latin typeface="LMRoman10"/>
              </a:rPr>
              <a:t>training</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trees</a:t>
            </a:r>
            <a:r>
              <a:rPr lang="tr-TR" sz="1800" dirty="0">
                <a:effectLst/>
                <a:latin typeface="LMRoman10"/>
              </a:rPr>
              <a:t>. </a:t>
            </a:r>
            <a:r>
              <a:rPr lang="tr-TR" sz="1800" dirty="0" err="1">
                <a:effectLst/>
                <a:latin typeface="LMRoman10"/>
              </a:rPr>
              <a:t>In</a:t>
            </a:r>
            <a:r>
              <a:rPr lang="tr-TR" sz="1800" dirty="0">
                <a:effectLst/>
                <a:latin typeface="LMRoman10"/>
              </a:rPr>
              <a:t> </a:t>
            </a:r>
            <a:r>
              <a:rPr lang="tr-TR" sz="1800" dirty="0" err="1">
                <a:effectLst/>
                <a:latin typeface="LMRoman10"/>
              </a:rPr>
              <a:t>this</a:t>
            </a:r>
            <a:r>
              <a:rPr lang="tr-TR" sz="1800" dirty="0">
                <a:effectLst/>
                <a:latin typeface="LMRoman10"/>
              </a:rPr>
              <a:t> </a:t>
            </a:r>
            <a:r>
              <a:rPr lang="tr-TR" sz="1800" dirty="0" err="1">
                <a:effectLst/>
                <a:latin typeface="LMRoman10"/>
              </a:rPr>
              <a:t>case</a:t>
            </a:r>
            <a:r>
              <a:rPr lang="tr-TR" sz="1800" dirty="0">
                <a:effectLst/>
                <a:latin typeface="LMRoman10"/>
              </a:rPr>
              <a:t>, 4.35% </a:t>
            </a:r>
            <a:r>
              <a:rPr lang="tr-TR" sz="1800" dirty="0" err="1">
                <a:effectLst/>
                <a:latin typeface="LMRoman10"/>
              </a:rPr>
              <a:t>indicates</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approximately</a:t>
            </a:r>
            <a:r>
              <a:rPr lang="tr-TR" sz="1800" dirty="0">
                <a:effectLst/>
                <a:latin typeface="LMRoman10"/>
              </a:rPr>
              <a:t> 4.35% of </a:t>
            </a:r>
            <a:r>
              <a:rPr lang="tr-TR" sz="1800" dirty="0" err="1">
                <a:effectLst/>
                <a:latin typeface="LMRoman10"/>
              </a:rPr>
              <a:t>these</a:t>
            </a:r>
            <a:r>
              <a:rPr lang="tr-TR" sz="1800" dirty="0">
                <a:effectLst/>
                <a:latin typeface="LMRoman10"/>
              </a:rPr>
              <a:t> </a:t>
            </a:r>
            <a:r>
              <a:rPr lang="tr-TR" sz="1800" dirty="0" err="1">
                <a:effectLst/>
                <a:latin typeface="LMRoman10"/>
              </a:rPr>
              <a:t>predictions</a:t>
            </a:r>
            <a:r>
              <a:rPr lang="tr-TR" sz="1800" dirty="0">
                <a:effectLst/>
                <a:latin typeface="LMRoman10"/>
              </a:rPr>
              <a:t> </a:t>
            </a:r>
            <a:r>
              <a:rPr lang="tr-TR" sz="1800" dirty="0" err="1">
                <a:effectLst/>
                <a:latin typeface="LMRoman10"/>
              </a:rPr>
              <a:t>are</a:t>
            </a:r>
            <a:r>
              <a:rPr lang="tr-TR" sz="1800" dirty="0">
                <a:effectLst/>
                <a:latin typeface="LMRoman10"/>
              </a:rPr>
              <a:t> </a:t>
            </a:r>
            <a:r>
              <a:rPr lang="tr-TR" sz="1800" dirty="0" err="1">
                <a:effectLst/>
                <a:latin typeface="LMRoman10"/>
              </a:rPr>
              <a:t>incorrect</a:t>
            </a:r>
            <a:r>
              <a:rPr lang="tr-TR" sz="1800" dirty="0">
                <a:effectLst/>
                <a:latin typeface="LMRoman10"/>
              </a:rPr>
              <a:t>. </a:t>
            </a:r>
            <a:endParaRPr lang="tr-TR" dirty="0"/>
          </a:p>
          <a:p>
            <a:endParaRPr lang="en-US" dirty="0"/>
          </a:p>
        </p:txBody>
      </p:sp>
    </p:spTree>
    <p:extLst>
      <p:ext uri="{BB962C8B-B14F-4D97-AF65-F5344CB8AC3E}">
        <p14:creationId xmlns:p14="http://schemas.microsoft.com/office/powerpoint/2010/main" val="419190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9B0A13D1-7D24-15AD-3005-DF64449712C5}"/>
              </a:ext>
            </a:extLst>
          </p:cNvPr>
          <p:cNvPicPr>
            <a:picLocks noGrp="1" noChangeAspect="1"/>
          </p:cNvPicPr>
          <p:nvPr>
            <p:ph idx="1"/>
          </p:nvPr>
        </p:nvPicPr>
        <p:blipFill>
          <a:blip r:embed="rId2"/>
          <a:stretch>
            <a:fillRect/>
          </a:stretch>
        </p:blipFill>
        <p:spPr>
          <a:xfrm>
            <a:off x="0" y="0"/>
            <a:ext cx="11449538" cy="762000"/>
          </a:xfrm>
        </p:spPr>
      </p:pic>
      <p:pic>
        <p:nvPicPr>
          <p:cNvPr id="6" name="Resim 5">
            <a:extLst>
              <a:ext uri="{FF2B5EF4-FFF2-40B4-BE49-F238E27FC236}">
                <a16:creationId xmlns:a16="http://schemas.microsoft.com/office/drawing/2014/main" id="{5F65252F-0518-6E0D-CB18-2F0E5CCE8968}"/>
              </a:ext>
            </a:extLst>
          </p:cNvPr>
          <p:cNvPicPr>
            <a:picLocks noChangeAspect="1"/>
          </p:cNvPicPr>
          <p:nvPr/>
        </p:nvPicPr>
        <p:blipFill>
          <a:blip r:embed="rId3"/>
          <a:stretch>
            <a:fillRect/>
          </a:stretch>
        </p:blipFill>
        <p:spPr>
          <a:xfrm>
            <a:off x="6299200" y="751541"/>
            <a:ext cx="5035550" cy="6106459"/>
          </a:xfrm>
          <a:prstGeom prst="rect">
            <a:avLst/>
          </a:prstGeom>
        </p:spPr>
      </p:pic>
      <p:sp>
        <p:nvSpPr>
          <p:cNvPr id="7" name="Metin kutusu 6">
            <a:extLst>
              <a:ext uri="{FF2B5EF4-FFF2-40B4-BE49-F238E27FC236}">
                <a16:creationId xmlns:a16="http://schemas.microsoft.com/office/drawing/2014/main" id="{CF01A2A6-B7C8-B6A6-DB28-6D4B06FE6703}"/>
              </a:ext>
            </a:extLst>
          </p:cNvPr>
          <p:cNvSpPr txBox="1"/>
          <p:nvPr/>
        </p:nvSpPr>
        <p:spPr>
          <a:xfrm>
            <a:off x="381000" y="1066800"/>
            <a:ext cx="5035550" cy="2031325"/>
          </a:xfrm>
          <a:prstGeom prst="rect">
            <a:avLst/>
          </a:prstGeom>
          <a:noFill/>
        </p:spPr>
        <p:txBody>
          <a:bodyPr wrap="square" rtlCol="0">
            <a:spAutoFit/>
          </a:bodyPr>
          <a:lstStyle/>
          <a:p>
            <a:pPr algn="just"/>
            <a:r>
              <a:rPr lang="tr-TR" sz="1800" dirty="0">
                <a:effectLst/>
                <a:latin typeface="LMRoman10"/>
              </a:rPr>
              <a:t>  </a:t>
            </a:r>
            <a:r>
              <a:rPr lang="tr-TR" sz="1800" dirty="0" err="1">
                <a:effectLst/>
                <a:latin typeface="LMRoman10"/>
              </a:rPr>
              <a:t>This</a:t>
            </a:r>
            <a:r>
              <a:rPr lang="tr-TR" sz="1800" dirty="0">
                <a:effectLst/>
                <a:latin typeface="LMRoman10"/>
              </a:rPr>
              <a:t> </a:t>
            </a:r>
            <a:r>
              <a:rPr lang="tr-TR" sz="1800" dirty="0" err="1">
                <a:effectLst/>
                <a:latin typeface="LMRoman10"/>
              </a:rPr>
              <a:t>output</a:t>
            </a:r>
            <a:r>
              <a:rPr lang="tr-TR" sz="1800" dirty="0">
                <a:effectLst/>
                <a:latin typeface="LMRoman10"/>
              </a:rPr>
              <a:t> </a:t>
            </a:r>
            <a:r>
              <a:rPr lang="tr-TR" sz="1800" dirty="0" err="1">
                <a:effectLst/>
                <a:latin typeface="LMRoman10"/>
              </a:rPr>
              <a:t>shows</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the</a:t>
            </a:r>
            <a:r>
              <a:rPr lang="tr-TR" sz="1800" dirty="0">
                <a:effectLst/>
                <a:latin typeface="LMRoman10"/>
              </a:rPr>
              <a:t> model has a </a:t>
            </a:r>
            <a:r>
              <a:rPr lang="tr-TR" sz="1800" dirty="0" err="1">
                <a:effectLst/>
                <a:latin typeface="LMRoman10"/>
              </a:rPr>
              <a:t>high</a:t>
            </a:r>
            <a:r>
              <a:rPr lang="tr-TR" sz="1800" dirty="0">
                <a:effectLst/>
                <a:latin typeface="LMRoman10"/>
              </a:rPr>
              <a:t> </a:t>
            </a:r>
            <a:r>
              <a:rPr lang="tr-TR" sz="1800" dirty="0" err="1">
                <a:effectLst/>
                <a:latin typeface="LMRoman10"/>
              </a:rPr>
              <a:t>overall</a:t>
            </a:r>
            <a:r>
              <a:rPr lang="tr-TR" sz="1800" dirty="0">
                <a:effectLst/>
                <a:latin typeface="LMRoman10"/>
              </a:rPr>
              <a:t> </a:t>
            </a:r>
            <a:r>
              <a:rPr lang="tr-TR" sz="1800" dirty="0" err="1">
                <a:effectLst/>
                <a:latin typeface="LMRoman10"/>
              </a:rPr>
              <a:t>accuracy</a:t>
            </a:r>
            <a:r>
              <a:rPr lang="tr-TR" sz="1800" dirty="0">
                <a:effectLst/>
                <a:latin typeface="LMRoman10"/>
              </a:rPr>
              <a:t> rate (0.9535), </a:t>
            </a:r>
            <a:r>
              <a:rPr lang="tr-TR" sz="1800" dirty="0" err="1">
                <a:effectLst/>
                <a:latin typeface="LMRoman10"/>
              </a:rPr>
              <a:t>while</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specificity</a:t>
            </a:r>
            <a:r>
              <a:rPr lang="tr-TR" sz="1800" dirty="0">
                <a:effectLst/>
                <a:latin typeface="LMRoman10"/>
              </a:rPr>
              <a:t> </a:t>
            </a:r>
            <a:r>
              <a:rPr lang="tr-TR" sz="1800" dirty="0" err="1">
                <a:effectLst/>
                <a:latin typeface="LMRoman10"/>
              </a:rPr>
              <a:t>value</a:t>
            </a:r>
            <a:r>
              <a:rPr lang="tr-TR" sz="1800" dirty="0">
                <a:effectLst/>
                <a:latin typeface="LMRoman10"/>
              </a:rPr>
              <a:t> is </a:t>
            </a:r>
            <a:r>
              <a:rPr lang="tr-TR" sz="1800" dirty="0" err="1">
                <a:effectLst/>
                <a:latin typeface="LMRoman10"/>
              </a:rPr>
              <a:t>slightly</a:t>
            </a:r>
            <a:r>
              <a:rPr lang="tr-TR" sz="1800" dirty="0">
                <a:effectLst/>
                <a:latin typeface="LMRoman10"/>
              </a:rPr>
              <a:t> </a:t>
            </a:r>
            <a:r>
              <a:rPr lang="tr-TR" sz="1800" dirty="0" err="1">
                <a:effectLst/>
                <a:latin typeface="LMRoman10"/>
              </a:rPr>
              <a:t>lower</a:t>
            </a:r>
            <a:r>
              <a:rPr lang="tr-TR" sz="1800" dirty="0">
                <a:effectLst/>
                <a:latin typeface="LMRoman10"/>
              </a:rPr>
              <a:t> (0.9186) </a:t>
            </a:r>
            <a:r>
              <a:rPr lang="tr-TR" sz="1800" dirty="0" err="1">
                <a:effectLst/>
                <a:latin typeface="LMRoman10"/>
              </a:rPr>
              <a:t>and</a:t>
            </a:r>
            <a:r>
              <a:rPr lang="tr-TR" sz="1800" dirty="0">
                <a:effectLst/>
                <a:latin typeface="LMRoman10"/>
              </a:rPr>
              <a:t> </a:t>
            </a:r>
            <a:r>
              <a:rPr lang="tr-TR" sz="1800" dirty="0" err="1">
                <a:effectLst/>
                <a:latin typeface="LMRoman10"/>
              </a:rPr>
              <a:t>the</a:t>
            </a:r>
            <a:r>
              <a:rPr lang="tr-TR" sz="1800" dirty="0">
                <a:effectLst/>
                <a:latin typeface="LMRoman10"/>
              </a:rPr>
              <a:t> Kappa </a:t>
            </a:r>
            <a:r>
              <a:rPr lang="tr-TR" sz="1800" dirty="0" err="1">
                <a:effectLst/>
                <a:latin typeface="LMRoman10"/>
              </a:rPr>
              <a:t>value</a:t>
            </a:r>
            <a:r>
              <a:rPr lang="tr-TR" sz="1800" dirty="0">
                <a:effectLst/>
                <a:latin typeface="LMRoman10"/>
              </a:rPr>
              <a:t> is </a:t>
            </a:r>
            <a:r>
              <a:rPr lang="tr-TR" sz="1800" dirty="0" err="1">
                <a:effectLst/>
                <a:latin typeface="LMRoman10"/>
              </a:rPr>
              <a:t>slightly</a:t>
            </a:r>
            <a:r>
              <a:rPr lang="tr-TR" sz="1800" dirty="0">
                <a:effectLst/>
                <a:latin typeface="LMRoman10"/>
              </a:rPr>
              <a:t> </a:t>
            </a:r>
            <a:r>
              <a:rPr lang="tr-TR" sz="1800" dirty="0" err="1">
                <a:effectLst/>
                <a:latin typeface="LMRoman10"/>
              </a:rPr>
              <a:t>lower</a:t>
            </a:r>
            <a:r>
              <a:rPr lang="tr-TR" sz="1800" dirty="0">
                <a:effectLst/>
                <a:latin typeface="LMRoman10"/>
              </a:rPr>
              <a:t> (0.907).</a:t>
            </a:r>
            <a:r>
              <a:rPr lang="tr-TR" sz="1800" dirty="0" err="1">
                <a:effectLst/>
                <a:latin typeface="LMRoman10"/>
              </a:rPr>
              <a:t>It</a:t>
            </a:r>
            <a:r>
              <a:rPr lang="tr-TR" sz="1800" dirty="0">
                <a:effectLst/>
                <a:latin typeface="LMRoman10"/>
              </a:rPr>
              <a:t> can be </a:t>
            </a:r>
            <a:r>
              <a:rPr lang="tr-TR" sz="1800" dirty="0" err="1">
                <a:effectLst/>
                <a:latin typeface="LMRoman10"/>
              </a:rPr>
              <a:t>said</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performance</a:t>
            </a:r>
            <a:r>
              <a:rPr lang="tr-TR" sz="1800" dirty="0">
                <a:effectLst/>
                <a:latin typeface="LMRoman10"/>
              </a:rPr>
              <a:t> of </a:t>
            </a:r>
            <a:r>
              <a:rPr lang="tr-TR" sz="1800" dirty="0" err="1">
                <a:effectLst/>
                <a:latin typeface="LMRoman10"/>
              </a:rPr>
              <a:t>the</a:t>
            </a:r>
            <a:r>
              <a:rPr lang="tr-TR" sz="1800" dirty="0">
                <a:effectLst/>
                <a:latin typeface="LMRoman10"/>
              </a:rPr>
              <a:t> model is </a:t>
            </a:r>
            <a:r>
              <a:rPr lang="tr-TR" sz="1800" dirty="0" err="1">
                <a:effectLst/>
                <a:latin typeface="LMRoman10"/>
              </a:rPr>
              <a:t>generally</a:t>
            </a:r>
            <a:r>
              <a:rPr lang="tr-TR" sz="1800" dirty="0">
                <a:effectLst/>
                <a:latin typeface="LMRoman10"/>
              </a:rPr>
              <a:t> </a:t>
            </a:r>
            <a:r>
              <a:rPr lang="tr-TR" sz="1800" dirty="0" err="1">
                <a:effectLst/>
                <a:latin typeface="LMRoman10"/>
              </a:rPr>
              <a:t>quite</a:t>
            </a:r>
            <a:r>
              <a:rPr lang="tr-TR" sz="1800" dirty="0">
                <a:effectLst/>
                <a:latin typeface="LMRoman10"/>
              </a:rPr>
              <a:t> </a:t>
            </a:r>
            <a:r>
              <a:rPr lang="tr-TR" sz="1800" dirty="0" err="1">
                <a:effectLst/>
                <a:latin typeface="LMRoman10"/>
              </a:rPr>
              <a:t>good</a:t>
            </a:r>
            <a:r>
              <a:rPr lang="tr-TR" sz="1800" dirty="0">
                <a:effectLst/>
                <a:latin typeface="LMRoman10"/>
              </a:rPr>
              <a:t> </a:t>
            </a:r>
            <a:r>
              <a:rPr lang="tr-TR" sz="1800" dirty="0" err="1">
                <a:effectLst/>
                <a:latin typeface="LMRoman10"/>
              </a:rPr>
              <a:t>and</a:t>
            </a:r>
            <a:r>
              <a:rPr lang="tr-TR" sz="1800" dirty="0">
                <a:effectLst/>
                <a:latin typeface="LMRoman10"/>
              </a:rPr>
              <a:t> </a:t>
            </a:r>
            <a:r>
              <a:rPr lang="tr-TR" sz="1800" dirty="0" err="1">
                <a:effectLst/>
                <a:latin typeface="LMRoman10"/>
              </a:rPr>
              <a:t>provides</a:t>
            </a:r>
            <a:r>
              <a:rPr lang="tr-TR" sz="1800" dirty="0">
                <a:effectLst/>
                <a:latin typeface="LMRoman10"/>
              </a:rPr>
              <a:t> a </a:t>
            </a:r>
            <a:r>
              <a:rPr lang="tr-TR" sz="1800" dirty="0" err="1">
                <a:effectLst/>
                <a:latin typeface="LMRoman10"/>
              </a:rPr>
              <a:t>good</a:t>
            </a:r>
            <a:r>
              <a:rPr lang="tr-TR" sz="1800" dirty="0">
                <a:effectLst/>
                <a:latin typeface="LMRoman10"/>
              </a:rPr>
              <a:t> fit </a:t>
            </a:r>
            <a:r>
              <a:rPr lang="tr-TR" sz="1800" dirty="0" err="1">
                <a:effectLst/>
                <a:latin typeface="LMRoman10"/>
              </a:rPr>
              <a:t>with</a:t>
            </a:r>
            <a:r>
              <a:rPr lang="tr-TR" sz="1800" dirty="0">
                <a:effectLst/>
                <a:latin typeface="LMRoman10"/>
              </a:rPr>
              <a:t> </a:t>
            </a:r>
            <a:r>
              <a:rPr lang="tr-TR" sz="1800" dirty="0" err="1">
                <a:effectLst/>
                <a:latin typeface="LMRoman10"/>
              </a:rPr>
              <a:t>the</a:t>
            </a:r>
            <a:r>
              <a:rPr lang="tr-TR" sz="1800" dirty="0">
                <a:effectLst/>
                <a:latin typeface="LMRoman10"/>
              </a:rPr>
              <a:t> data. </a:t>
            </a:r>
            <a:endParaRPr lang="tr-TR" dirty="0"/>
          </a:p>
          <a:p>
            <a:endParaRPr lang="en-US" dirty="0"/>
          </a:p>
        </p:txBody>
      </p:sp>
      <p:pic>
        <p:nvPicPr>
          <p:cNvPr id="12290" name="Picture 2" descr="Confusion Matrix in R | A Complete Guide | DigitalOcean">
            <a:extLst>
              <a:ext uri="{FF2B5EF4-FFF2-40B4-BE49-F238E27FC236}">
                <a16:creationId xmlns:a16="http://schemas.microsoft.com/office/drawing/2014/main" id="{23F66D46-9916-CFB8-F5D8-1A731DA94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0" y="3575050"/>
            <a:ext cx="3492500" cy="2324100"/>
          </a:xfrm>
          <a:prstGeom prst="rect">
            <a:avLst/>
          </a:prstGeom>
          <a:noFill/>
          <a:effectLst>
            <a:softEdge rad="52799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630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522BEE-A62C-C920-B396-9809D0F78555}"/>
              </a:ext>
            </a:extLst>
          </p:cNvPr>
          <p:cNvSpPr>
            <a:spLocks noGrp="1"/>
          </p:cNvSpPr>
          <p:nvPr>
            <p:ph type="title"/>
          </p:nvPr>
        </p:nvSpPr>
        <p:spPr>
          <a:xfrm>
            <a:off x="651934" y="635000"/>
            <a:ext cx="2243666" cy="1536700"/>
          </a:xfrm>
        </p:spPr>
        <p:txBody>
          <a:bodyPr>
            <a:normAutofit fontScale="90000"/>
          </a:bodyPr>
          <a:lstStyle/>
          <a:p>
            <a:r>
              <a:rPr lang="tr-TR" sz="2400" b="1" dirty="0" err="1">
                <a:effectLst/>
                <a:latin typeface="LMRoman12"/>
              </a:rPr>
              <a:t>Random</a:t>
            </a:r>
            <a:r>
              <a:rPr lang="tr-TR" sz="2400" b="1" dirty="0">
                <a:effectLst/>
                <a:latin typeface="LMRoman12"/>
              </a:rPr>
              <a:t> </a:t>
            </a:r>
            <a:r>
              <a:rPr lang="tr-TR" sz="2400" b="1" dirty="0" err="1">
                <a:effectLst/>
                <a:latin typeface="LMRoman12"/>
              </a:rPr>
              <a:t>Forest</a:t>
            </a:r>
            <a:r>
              <a:rPr lang="tr-TR" sz="2400" b="1" dirty="0">
                <a:effectLst/>
                <a:latin typeface="LMRoman12"/>
              </a:rPr>
              <a:t> Model </a:t>
            </a:r>
            <a:r>
              <a:rPr lang="tr-TR" sz="2400" b="1" dirty="0" err="1">
                <a:effectLst/>
                <a:latin typeface="LMRoman12"/>
              </a:rPr>
              <a:t>and</a:t>
            </a:r>
            <a:r>
              <a:rPr lang="tr-TR" sz="2400" b="1" dirty="0">
                <a:effectLst/>
                <a:latin typeface="LMRoman12"/>
              </a:rPr>
              <a:t> </a:t>
            </a:r>
            <a:r>
              <a:rPr lang="tr-TR" sz="2400" b="1" dirty="0" err="1">
                <a:effectLst/>
                <a:latin typeface="LMRoman12"/>
              </a:rPr>
              <a:t>It’s</a:t>
            </a:r>
            <a:r>
              <a:rPr lang="tr-TR" sz="2400" b="1" dirty="0">
                <a:effectLst/>
                <a:latin typeface="LMRoman12"/>
              </a:rPr>
              <a:t> </a:t>
            </a:r>
            <a:r>
              <a:rPr lang="tr-TR" sz="2400" b="1" dirty="0" err="1">
                <a:effectLst/>
                <a:latin typeface="LMRoman12"/>
              </a:rPr>
              <a:t>Performance</a:t>
            </a:r>
            <a:r>
              <a:rPr lang="tr-TR" sz="2400" b="1" dirty="0">
                <a:effectLst/>
                <a:latin typeface="LMRoman12"/>
              </a:rPr>
              <a:t> :</a:t>
            </a:r>
            <a:br>
              <a:rPr lang="tr-TR" dirty="0"/>
            </a:br>
            <a:endParaRPr lang="en-US" dirty="0"/>
          </a:p>
        </p:txBody>
      </p:sp>
      <p:pic>
        <p:nvPicPr>
          <p:cNvPr id="4" name="İçerik Yer Tutucusu 3">
            <a:extLst>
              <a:ext uri="{FF2B5EF4-FFF2-40B4-BE49-F238E27FC236}">
                <a16:creationId xmlns:a16="http://schemas.microsoft.com/office/drawing/2014/main" id="{068BEA7E-36C4-3EB0-ED24-F12B869D578C}"/>
              </a:ext>
            </a:extLst>
          </p:cNvPr>
          <p:cNvPicPr>
            <a:picLocks noGrp="1" noChangeAspect="1"/>
          </p:cNvPicPr>
          <p:nvPr>
            <p:ph idx="1"/>
          </p:nvPr>
        </p:nvPicPr>
        <p:blipFill>
          <a:blip r:embed="rId2"/>
          <a:stretch>
            <a:fillRect/>
          </a:stretch>
        </p:blipFill>
        <p:spPr>
          <a:xfrm>
            <a:off x="3078189" y="0"/>
            <a:ext cx="8262911" cy="3073400"/>
          </a:xfrm>
          <a:prstGeom prst="rect">
            <a:avLst/>
          </a:prstGeom>
          <a:effectLst>
            <a:softEdge rad="32065"/>
          </a:effectLst>
        </p:spPr>
      </p:pic>
      <p:sp>
        <p:nvSpPr>
          <p:cNvPr id="5" name="Metin kutusu 4">
            <a:extLst>
              <a:ext uri="{FF2B5EF4-FFF2-40B4-BE49-F238E27FC236}">
                <a16:creationId xmlns:a16="http://schemas.microsoft.com/office/drawing/2014/main" id="{24878936-53A1-BEC4-ED0C-4A9489C70BFE}"/>
              </a:ext>
            </a:extLst>
          </p:cNvPr>
          <p:cNvSpPr txBox="1"/>
          <p:nvPr/>
        </p:nvSpPr>
        <p:spPr>
          <a:xfrm>
            <a:off x="651934" y="3429000"/>
            <a:ext cx="9867900" cy="3108543"/>
          </a:xfrm>
          <a:prstGeom prst="rect">
            <a:avLst/>
          </a:prstGeom>
          <a:noFill/>
        </p:spPr>
        <p:txBody>
          <a:bodyPr wrap="square" rtlCol="0">
            <a:spAutoFit/>
          </a:bodyPr>
          <a:lstStyle/>
          <a:p>
            <a:pPr algn="just"/>
            <a:r>
              <a:rPr lang="tr-TR" sz="1800" b="1" u="sng" dirty="0">
                <a:effectLst/>
                <a:latin typeface="LMRoman10"/>
              </a:rPr>
              <a:t>  </a:t>
            </a:r>
            <a:r>
              <a:rPr lang="tr-TR" sz="1600" b="1" u="sng" dirty="0" err="1">
                <a:effectLst/>
                <a:latin typeface="LMRoman10"/>
              </a:rPr>
              <a:t>Number</a:t>
            </a:r>
            <a:r>
              <a:rPr lang="tr-TR" sz="1600" b="1" u="sng" dirty="0">
                <a:effectLst/>
                <a:latin typeface="LMRoman10"/>
              </a:rPr>
              <a:t> of </a:t>
            </a:r>
            <a:r>
              <a:rPr lang="tr-TR" sz="1600" b="1" u="sng" dirty="0" err="1">
                <a:effectLst/>
                <a:latin typeface="LMRoman10"/>
              </a:rPr>
              <a:t>trees</a:t>
            </a:r>
            <a:r>
              <a:rPr lang="tr-TR" sz="1600" b="1" u="sng" dirty="0">
                <a:effectLst/>
                <a:latin typeface="LMRoman10"/>
              </a:rPr>
              <a:t>: </a:t>
            </a:r>
            <a:r>
              <a:rPr lang="tr-TR" sz="1600" dirty="0" err="1">
                <a:effectLst/>
                <a:latin typeface="LMRoman10"/>
              </a:rPr>
              <a:t>The</a:t>
            </a:r>
            <a:r>
              <a:rPr lang="tr-TR" sz="1600" dirty="0">
                <a:effectLst/>
                <a:latin typeface="LMRoman10"/>
              </a:rPr>
              <a:t> model </a:t>
            </a:r>
            <a:r>
              <a:rPr lang="tr-TR" sz="1600" dirty="0" err="1">
                <a:effectLst/>
                <a:latin typeface="LMRoman10"/>
              </a:rPr>
              <a:t>consists</a:t>
            </a:r>
            <a:r>
              <a:rPr lang="tr-TR" sz="1600" dirty="0">
                <a:effectLst/>
                <a:latin typeface="LMRoman10"/>
              </a:rPr>
              <a:t> of a total of 500 </a:t>
            </a:r>
            <a:r>
              <a:rPr lang="tr-TR" sz="1600" dirty="0" err="1">
                <a:effectLst/>
                <a:latin typeface="LMRoman10"/>
              </a:rPr>
              <a:t>trees</a:t>
            </a:r>
            <a:r>
              <a:rPr lang="tr-TR" sz="1600" dirty="0">
                <a:effectLst/>
                <a:latin typeface="LMRoman10"/>
              </a:rPr>
              <a:t>. </a:t>
            </a:r>
            <a:r>
              <a:rPr lang="tr-TR" sz="1600" dirty="0" err="1">
                <a:effectLst/>
                <a:latin typeface="LMRoman10"/>
              </a:rPr>
              <a:t>Number</a:t>
            </a:r>
            <a:r>
              <a:rPr lang="tr-TR" sz="1600" dirty="0">
                <a:effectLst/>
                <a:latin typeface="LMRoman10"/>
              </a:rPr>
              <a:t> of </a:t>
            </a:r>
            <a:r>
              <a:rPr lang="tr-TR" sz="1600" dirty="0" err="1">
                <a:effectLst/>
                <a:latin typeface="LMRoman10"/>
              </a:rPr>
              <a:t>variables</a:t>
            </a:r>
            <a:r>
              <a:rPr lang="tr-TR" sz="1600" dirty="0">
                <a:effectLst/>
                <a:latin typeface="LMRoman10"/>
              </a:rPr>
              <a:t> </a:t>
            </a:r>
            <a:r>
              <a:rPr lang="tr-TR" sz="1600" dirty="0" err="1">
                <a:effectLst/>
                <a:latin typeface="LMRoman10"/>
              </a:rPr>
              <a:t>tried</a:t>
            </a:r>
            <a:r>
              <a:rPr lang="tr-TR" sz="1600" dirty="0">
                <a:effectLst/>
                <a:latin typeface="LMRoman10"/>
              </a:rPr>
              <a:t> at </a:t>
            </a:r>
            <a:r>
              <a:rPr lang="tr-TR" sz="1600" dirty="0" err="1">
                <a:effectLst/>
                <a:latin typeface="LMRoman10"/>
              </a:rPr>
              <a:t>each</a:t>
            </a:r>
            <a:r>
              <a:rPr lang="tr-TR" sz="1600" dirty="0">
                <a:effectLst/>
                <a:latin typeface="LMRoman10"/>
              </a:rPr>
              <a:t> </a:t>
            </a:r>
            <a:r>
              <a:rPr lang="tr-TR" sz="1600" dirty="0" err="1">
                <a:effectLst/>
                <a:latin typeface="LMRoman10"/>
              </a:rPr>
              <a:t>division</a:t>
            </a:r>
            <a:r>
              <a:rPr lang="tr-TR" sz="1600" dirty="0">
                <a:effectLst/>
                <a:latin typeface="LMRoman10"/>
              </a:rPr>
              <a:t>: </a:t>
            </a:r>
            <a:r>
              <a:rPr lang="tr-TR" sz="1600" dirty="0" err="1">
                <a:effectLst/>
                <a:latin typeface="LMRoman10"/>
              </a:rPr>
              <a:t>It</a:t>
            </a:r>
            <a:r>
              <a:rPr lang="tr-TR" sz="1600" dirty="0">
                <a:effectLst/>
                <a:latin typeface="LMRoman10"/>
              </a:rPr>
              <a:t> </a:t>
            </a:r>
            <a:r>
              <a:rPr lang="tr-TR" sz="1600" dirty="0" err="1">
                <a:effectLst/>
                <a:latin typeface="LMRoman10"/>
              </a:rPr>
              <a:t>was</a:t>
            </a:r>
            <a:r>
              <a:rPr lang="tr-TR" sz="1600" dirty="0">
                <a:effectLst/>
                <a:latin typeface="LMRoman10"/>
              </a:rPr>
              <a:t> </a:t>
            </a:r>
            <a:r>
              <a:rPr lang="tr-TR" sz="1600" dirty="0" err="1">
                <a:effectLst/>
                <a:latin typeface="LMRoman10"/>
              </a:rPr>
              <a:t>stated</a:t>
            </a:r>
            <a:r>
              <a:rPr lang="tr-TR" sz="1600" dirty="0">
                <a:effectLst/>
                <a:latin typeface="LMRoman10"/>
              </a:rPr>
              <a:t> </a:t>
            </a:r>
            <a:r>
              <a:rPr lang="tr-TR" sz="1600" dirty="0" err="1">
                <a:effectLst/>
                <a:latin typeface="LMRoman10"/>
              </a:rPr>
              <a:t>that</a:t>
            </a:r>
            <a:r>
              <a:rPr lang="tr-TR" sz="1600" dirty="0">
                <a:effectLst/>
                <a:latin typeface="LMRoman10"/>
              </a:rPr>
              <a:t> 3 </a:t>
            </a:r>
            <a:r>
              <a:rPr lang="tr-TR" sz="1600" dirty="0" err="1">
                <a:effectLst/>
                <a:latin typeface="LMRoman10"/>
              </a:rPr>
              <a:t>variables</a:t>
            </a:r>
            <a:r>
              <a:rPr lang="tr-TR" sz="1600" dirty="0">
                <a:effectLst/>
                <a:latin typeface="LMRoman10"/>
              </a:rPr>
              <a:t> </a:t>
            </a:r>
            <a:r>
              <a:rPr lang="tr-TR" sz="1600" dirty="0" err="1">
                <a:effectLst/>
                <a:latin typeface="LMRoman10"/>
              </a:rPr>
              <a:t>were</a:t>
            </a:r>
            <a:r>
              <a:rPr lang="tr-TR" sz="1600" dirty="0">
                <a:effectLst/>
                <a:latin typeface="LMRoman10"/>
              </a:rPr>
              <a:t> </a:t>
            </a:r>
            <a:r>
              <a:rPr lang="tr-TR" sz="1600" dirty="0" err="1">
                <a:effectLst/>
                <a:latin typeface="LMRoman10"/>
              </a:rPr>
              <a:t>tested</a:t>
            </a:r>
            <a:r>
              <a:rPr lang="tr-TR" sz="1600" dirty="0">
                <a:effectLst/>
                <a:latin typeface="LMRoman10"/>
              </a:rPr>
              <a:t> at </a:t>
            </a:r>
            <a:r>
              <a:rPr lang="tr-TR" sz="1600" dirty="0" err="1">
                <a:effectLst/>
                <a:latin typeface="LMRoman10"/>
              </a:rPr>
              <a:t>each</a:t>
            </a:r>
            <a:r>
              <a:rPr lang="tr-TR" sz="1600" dirty="0">
                <a:effectLst/>
                <a:latin typeface="LMRoman10"/>
              </a:rPr>
              <a:t> </a:t>
            </a:r>
            <a:r>
              <a:rPr lang="tr-TR" sz="1600" dirty="0" err="1">
                <a:effectLst/>
                <a:latin typeface="LMRoman10"/>
              </a:rPr>
              <a:t>division</a:t>
            </a:r>
            <a:r>
              <a:rPr lang="tr-TR" sz="1600" dirty="0">
                <a:effectLst/>
                <a:latin typeface="LMRoman10"/>
              </a:rPr>
              <a:t> </a:t>
            </a:r>
            <a:r>
              <a:rPr lang="tr-TR" sz="1600" dirty="0" err="1">
                <a:effectLst/>
                <a:latin typeface="LMRoman10"/>
              </a:rPr>
              <a:t>point</a:t>
            </a:r>
            <a:r>
              <a:rPr lang="tr-TR" sz="1600" dirty="0">
                <a:effectLst/>
                <a:latin typeface="LMRoman10"/>
              </a:rPr>
              <a:t>. OOB </a:t>
            </a:r>
            <a:r>
              <a:rPr lang="tr-TR" sz="1600" dirty="0" err="1">
                <a:effectLst/>
                <a:latin typeface="LMRoman10"/>
              </a:rPr>
              <a:t>prediction</a:t>
            </a:r>
            <a:r>
              <a:rPr lang="tr-TR" sz="1600" dirty="0">
                <a:effectLst/>
                <a:latin typeface="LMRoman10"/>
              </a:rPr>
              <a:t> </a:t>
            </a:r>
            <a:r>
              <a:rPr lang="tr-TR" sz="1600" dirty="0" err="1">
                <a:effectLst/>
                <a:latin typeface="LMRoman10"/>
              </a:rPr>
              <a:t>error</a:t>
            </a:r>
            <a:r>
              <a:rPr lang="tr-TR" sz="1600" dirty="0">
                <a:effectLst/>
                <a:latin typeface="LMRoman10"/>
              </a:rPr>
              <a:t> rate: </a:t>
            </a:r>
            <a:r>
              <a:rPr lang="tr-TR" sz="1600" dirty="0" err="1">
                <a:effectLst/>
                <a:latin typeface="LMRoman10"/>
              </a:rPr>
              <a:t>Out</a:t>
            </a:r>
            <a:r>
              <a:rPr lang="tr-TR" sz="1600" dirty="0">
                <a:effectLst/>
                <a:latin typeface="LMRoman10"/>
              </a:rPr>
              <a:t>-of-</a:t>
            </a:r>
            <a:r>
              <a:rPr lang="tr-TR" sz="1600" dirty="0" err="1">
                <a:effectLst/>
                <a:latin typeface="LMRoman10"/>
              </a:rPr>
              <a:t>Bag</a:t>
            </a:r>
            <a:r>
              <a:rPr lang="tr-TR" sz="1600" dirty="0">
                <a:effectLst/>
                <a:latin typeface="LMRoman10"/>
              </a:rPr>
              <a:t> (OOB) </a:t>
            </a:r>
            <a:r>
              <a:rPr lang="tr-TR" sz="1600" dirty="0" err="1">
                <a:effectLst/>
                <a:latin typeface="LMRoman10"/>
              </a:rPr>
              <a:t>prediction</a:t>
            </a:r>
            <a:r>
              <a:rPr lang="tr-TR" sz="1600" dirty="0">
                <a:effectLst/>
                <a:latin typeface="LMRoman10"/>
              </a:rPr>
              <a:t> </a:t>
            </a:r>
            <a:r>
              <a:rPr lang="tr-TR" sz="1600" dirty="0" err="1">
                <a:effectLst/>
                <a:latin typeface="LMRoman10"/>
              </a:rPr>
              <a:t>error</a:t>
            </a:r>
            <a:r>
              <a:rPr lang="tr-TR" sz="1600" dirty="0">
                <a:effectLst/>
                <a:latin typeface="LMRoman10"/>
              </a:rPr>
              <a:t> is </a:t>
            </a:r>
            <a:r>
              <a:rPr lang="tr-TR" sz="1600" dirty="0" err="1">
                <a:effectLst/>
                <a:latin typeface="LMRoman10"/>
              </a:rPr>
              <a:t>reported</a:t>
            </a:r>
            <a:r>
              <a:rPr lang="tr-TR" sz="1600" dirty="0">
                <a:effectLst/>
                <a:latin typeface="LMRoman10"/>
              </a:rPr>
              <a:t> as 3.57%. </a:t>
            </a:r>
            <a:r>
              <a:rPr lang="tr-TR" sz="1600" dirty="0" err="1">
                <a:effectLst/>
                <a:latin typeface="LMRoman10"/>
              </a:rPr>
              <a:t>This</a:t>
            </a:r>
            <a:r>
              <a:rPr lang="tr-TR" sz="1600" dirty="0">
                <a:effectLst/>
                <a:latin typeface="LMRoman10"/>
              </a:rPr>
              <a:t> is </a:t>
            </a:r>
            <a:r>
              <a:rPr lang="tr-TR" sz="1600" dirty="0" err="1">
                <a:effectLst/>
                <a:latin typeface="LMRoman10"/>
              </a:rPr>
              <a:t>the</a:t>
            </a:r>
            <a:r>
              <a:rPr lang="tr-TR" sz="1600" dirty="0">
                <a:effectLst/>
                <a:latin typeface="LMRoman10"/>
              </a:rPr>
              <a:t> </a:t>
            </a:r>
            <a:r>
              <a:rPr lang="tr-TR" sz="1600" dirty="0" err="1">
                <a:effectLst/>
                <a:latin typeface="LMRoman10"/>
              </a:rPr>
              <a:t>error</a:t>
            </a:r>
            <a:r>
              <a:rPr lang="tr-TR" sz="1600" dirty="0">
                <a:effectLst/>
                <a:latin typeface="LMRoman10"/>
              </a:rPr>
              <a:t> rate </a:t>
            </a:r>
            <a:r>
              <a:rPr lang="tr-TR" sz="1600" dirty="0" err="1">
                <a:effectLst/>
                <a:latin typeface="LMRoman10"/>
              </a:rPr>
              <a:t>obtained</a:t>
            </a:r>
            <a:r>
              <a:rPr lang="tr-TR" sz="1600" dirty="0">
                <a:effectLst/>
                <a:latin typeface="LMRoman10"/>
              </a:rPr>
              <a:t> </a:t>
            </a:r>
            <a:r>
              <a:rPr lang="tr-TR" sz="1600" dirty="0" err="1">
                <a:effectLst/>
                <a:latin typeface="LMRoman10"/>
              </a:rPr>
              <a:t>by</a:t>
            </a:r>
            <a:r>
              <a:rPr lang="tr-TR" sz="1600" dirty="0">
                <a:effectLst/>
                <a:latin typeface="LMRoman10"/>
              </a:rPr>
              <a:t> </a:t>
            </a:r>
            <a:r>
              <a:rPr lang="tr-TR" sz="1600" dirty="0" err="1">
                <a:effectLst/>
                <a:latin typeface="LMRoman10"/>
              </a:rPr>
              <a:t>predicting</a:t>
            </a:r>
            <a:r>
              <a:rPr lang="tr-TR" sz="1600" dirty="0">
                <a:effectLst/>
                <a:latin typeface="LMRoman10"/>
              </a:rPr>
              <a:t> a </a:t>
            </a:r>
            <a:r>
              <a:rPr lang="tr-TR" sz="1600" dirty="0" err="1">
                <a:effectLst/>
                <a:latin typeface="LMRoman10"/>
              </a:rPr>
              <a:t>portion</a:t>
            </a:r>
            <a:r>
              <a:rPr lang="tr-TR" sz="1600" dirty="0">
                <a:effectLst/>
                <a:latin typeface="LMRoman10"/>
              </a:rPr>
              <a:t> of </a:t>
            </a:r>
            <a:r>
              <a:rPr lang="tr-TR" sz="1600" dirty="0" err="1">
                <a:effectLst/>
                <a:latin typeface="LMRoman10"/>
              </a:rPr>
              <a:t>the</a:t>
            </a:r>
            <a:r>
              <a:rPr lang="tr-TR" sz="1600" dirty="0">
                <a:effectLst/>
                <a:latin typeface="LMRoman10"/>
              </a:rPr>
              <a:t> </a:t>
            </a:r>
            <a:r>
              <a:rPr lang="tr-TR" sz="1600" dirty="0" err="1">
                <a:effectLst/>
                <a:latin typeface="LMRoman10"/>
              </a:rPr>
              <a:t>training</a:t>
            </a:r>
            <a:r>
              <a:rPr lang="tr-TR" sz="1600" dirty="0">
                <a:effectLst/>
                <a:latin typeface="LMRoman10"/>
              </a:rPr>
              <a:t> data set </a:t>
            </a:r>
            <a:r>
              <a:rPr lang="tr-TR" sz="1600" dirty="0" err="1">
                <a:effectLst/>
                <a:latin typeface="LMRoman10"/>
              </a:rPr>
              <a:t>without</a:t>
            </a:r>
            <a:r>
              <a:rPr lang="tr-TR" sz="1600" dirty="0">
                <a:effectLst/>
                <a:latin typeface="LMRoman10"/>
              </a:rPr>
              <a:t> </a:t>
            </a:r>
            <a:r>
              <a:rPr lang="tr-TR" sz="1600" dirty="0" err="1">
                <a:effectLst/>
                <a:latin typeface="LMRoman10"/>
              </a:rPr>
              <a:t>being</a:t>
            </a:r>
            <a:r>
              <a:rPr lang="tr-TR" sz="1600" dirty="0">
                <a:effectLst/>
                <a:latin typeface="LMRoman10"/>
              </a:rPr>
              <a:t> </a:t>
            </a:r>
            <a:r>
              <a:rPr lang="tr-TR" sz="1600" dirty="0" err="1">
                <a:effectLst/>
                <a:latin typeface="LMRoman10"/>
              </a:rPr>
              <a:t>used</a:t>
            </a:r>
            <a:r>
              <a:rPr lang="tr-TR" sz="1600" dirty="0">
                <a:effectLst/>
                <a:latin typeface="LMRoman10"/>
              </a:rPr>
              <a:t> </a:t>
            </a:r>
            <a:r>
              <a:rPr lang="tr-TR" sz="1600" dirty="0" err="1">
                <a:effectLst/>
                <a:latin typeface="LMRoman10"/>
              </a:rPr>
              <a:t>by</a:t>
            </a:r>
            <a:r>
              <a:rPr lang="tr-TR" sz="1600" dirty="0">
                <a:effectLst/>
                <a:latin typeface="LMRoman10"/>
              </a:rPr>
              <a:t> </a:t>
            </a:r>
            <a:r>
              <a:rPr lang="tr-TR" sz="1600" dirty="0" err="1">
                <a:effectLst/>
                <a:latin typeface="LMRoman10"/>
              </a:rPr>
              <a:t>each</a:t>
            </a:r>
            <a:r>
              <a:rPr lang="tr-TR" sz="1600" dirty="0">
                <a:effectLst/>
                <a:latin typeface="LMRoman10"/>
              </a:rPr>
              <a:t> </a:t>
            </a:r>
            <a:r>
              <a:rPr lang="tr-TR" sz="1600" dirty="0" err="1">
                <a:effectLst/>
                <a:latin typeface="LMRoman10"/>
              </a:rPr>
              <a:t>tree</a:t>
            </a:r>
            <a:r>
              <a:rPr lang="tr-TR" sz="1600" dirty="0">
                <a:effectLst/>
                <a:latin typeface="LMRoman10"/>
              </a:rPr>
              <a:t>. </a:t>
            </a:r>
          </a:p>
          <a:p>
            <a:pPr algn="just"/>
            <a:r>
              <a:rPr lang="tr-TR" sz="1600" b="1" u="sng" dirty="0" err="1">
                <a:effectLst/>
                <a:latin typeface="LMRoman10"/>
              </a:rPr>
              <a:t>Confusion</a:t>
            </a:r>
            <a:r>
              <a:rPr lang="tr-TR" sz="1600" b="1" u="sng" dirty="0">
                <a:effectLst/>
                <a:latin typeface="LMRoman10"/>
              </a:rPr>
              <a:t> </a:t>
            </a:r>
            <a:r>
              <a:rPr lang="tr-TR" sz="1600" b="1" u="sng" dirty="0" err="1">
                <a:effectLst/>
                <a:latin typeface="LMRoman10"/>
              </a:rPr>
              <a:t>matrix</a:t>
            </a:r>
            <a:r>
              <a:rPr lang="tr-TR" sz="1600" b="1" u="sng" dirty="0">
                <a:effectLst/>
                <a:latin typeface="LMRoman10"/>
              </a:rPr>
              <a:t>: </a:t>
            </a:r>
            <a:r>
              <a:rPr lang="tr-TR" sz="1600" dirty="0">
                <a:effectLst/>
                <a:latin typeface="LMRoman10"/>
              </a:rPr>
              <a:t>A </a:t>
            </a:r>
            <a:r>
              <a:rPr lang="tr-TR" sz="1600" dirty="0" err="1">
                <a:effectLst/>
                <a:latin typeface="LMRoman10"/>
              </a:rPr>
              <a:t>matrix</a:t>
            </a:r>
            <a:r>
              <a:rPr lang="tr-TR" sz="1600" dirty="0">
                <a:effectLst/>
                <a:latin typeface="LMRoman10"/>
              </a:rPr>
              <a:t> </a:t>
            </a:r>
            <a:r>
              <a:rPr lang="tr-TR" sz="1600" dirty="0" err="1">
                <a:effectLst/>
                <a:latin typeface="LMRoman10"/>
              </a:rPr>
              <a:t>used</a:t>
            </a:r>
            <a:r>
              <a:rPr lang="tr-TR" sz="1600" dirty="0">
                <a:effectLst/>
                <a:latin typeface="LMRoman10"/>
              </a:rPr>
              <a:t> </a:t>
            </a:r>
            <a:r>
              <a:rPr lang="tr-TR" sz="1600" dirty="0" err="1">
                <a:effectLst/>
                <a:latin typeface="LMRoman10"/>
              </a:rPr>
              <a:t>to</a:t>
            </a:r>
            <a:r>
              <a:rPr lang="tr-TR" sz="1600" dirty="0">
                <a:effectLst/>
                <a:latin typeface="LMRoman10"/>
              </a:rPr>
              <a:t> </a:t>
            </a:r>
            <a:r>
              <a:rPr lang="tr-TR" sz="1600" dirty="0" err="1">
                <a:effectLst/>
                <a:latin typeface="LMRoman10"/>
              </a:rPr>
              <a:t>evaluate</a:t>
            </a:r>
            <a:r>
              <a:rPr lang="tr-TR" sz="1600" dirty="0">
                <a:effectLst/>
                <a:latin typeface="LMRoman10"/>
              </a:rPr>
              <a:t> </a:t>
            </a:r>
            <a:r>
              <a:rPr lang="tr-TR" sz="1600" dirty="0" err="1">
                <a:effectLst/>
                <a:latin typeface="LMRoman10"/>
              </a:rPr>
              <a:t>classification</a:t>
            </a:r>
            <a:r>
              <a:rPr lang="tr-TR" sz="1600" dirty="0">
                <a:effectLst/>
                <a:latin typeface="LMRoman10"/>
              </a:rPr>
              <a:t> </a:t>
            </a:r>
            <a:r>
              <a:rPr lang="tr-TR" sz="1600" dirty="0" err="1">
                <a:effectLst/>
                <a:latin typeface="LMRoman10"/>
              </a:rPr>
              <a:t>performance</a:t>
            </a:r>
            <a:r>
              <a:rPr lang="tr-TR" sz="1600" dirty="0">
                <a:effectLst/>
                <a:latin typeface="LMRoman10"/>
              </a:rPr>
              <a:t> in </a:t>
            </a:r>
            <a:r>
              <a:rPr lang="tr-TR" sz="1600" dirty="0" err="1">
                <a:effectLst/>
                <a:latin typeface="LMRoman10"/>
              </a:rPr>
              <a:t>more</a:t>
            </a:r>
            <a:r>
              <a:rPr lang="tr-TR" sz="1600" dirty="0">
                <a:effectLst/>
                <a:latin typeface="LMRoman10"/>
              </a:rPr>
              <a:t> </a:t>
            </a:r>
            <a:r>
              <a:rPr lang="tr-TR" sz="1600" dirty="0" err="1">
                <a:effectLst/>
                <a:latin typeface="LMRoman10"/>
              </a:rPr>
              <a:t>detail</a:t>
            </a:r>
            <a:r>
              <a:rPr lang="tr-TR" sz="1600" dirty="0">
                <a:effectLst/>
                <a:latin typeface="LMRoman10"/>
              </a:rPr>
              <a:t>. </a:t>
            </a:r>
            <a:r>
              <a:rPr lang="tr-TR" sz="1600" dirty="0" err="1">
                <a:effectLst/>
                <a:latin typeface="LMRoman10"/>
              </a:rPr>
              <a:t>This</a:t>
            </a:r>
            <a:r>
              <a:rPr lang="tr-TR" sz="1600" dirty="0">
                <a:effectLst/>
                <a:latin typeface="LMRoman10"/>
              </a:rPr>
              <a:t> </a:t>
            </a:r>
            <a:r>
              <a:rPr lang="tr-TR" sz="1600" dirty="0" err="1">
                <a:effectLst/>
                <a:latin typeface="LMRoman10"/>
              </a:rPr>
              <a:t>matrix</a:t>
            </a:r>
            <a:r>
              <a:rPr lang="tr-TR" sz="1600" dirty="0">
                <a:effectLst/>
                <a:latin typeface="LMRoman10"/>
              </a:rPr>
              <a:t> </a:t>
            </a:r>
            <a:r>
              <a:rPr lang="tr-TR" sz="1600" dirty="0" err="1">
                <a:effectLst/>
                <a:latin typeface="LMRoman10"/>
              </a:rPr>
              <a:t>allows</a:t>
            </a:r>
            <a:r>
              <a:rPr lang="tr-TR" sz="1600" dirty="0">
                <a:effectLst/>
                <a:latin typeface="LMRoman10"/>
              </a:rPr>
              <a:t> </a:t>
            </a:r>
            <a:r>
              <a:rPr lang="tr-TR" sz="1600" dirty="0" err="1">
                <a:effectLst/>
                <a:latin typeface="LMRoman10"/>
              </a:rPr>
              <a:t>comparison</a:t>
            </a:r>
            <a:r>
              <a:rPr lang="tr-TR" sz="1600" dirty="0">
                <a:effectLst/>
                <a:latin typeface="LMRoman10"/>
              </a:rPr>
              <a:t> of </a:t>
            </a:r>
            <a:r>
              <a:rPr lang="tr-TR" sz="1600" dirty="0" err="1">
                <a:effectLst/>
                <a:latin typeface="LMRoman10"/>
              </a:rPr>
              <a:t>actual</a:t>
            </a:r>
            <a:r>
              <a:rPr lang="tr-TR" sz="1600" dirty="0">
                <a:effectLst/>
                <a:latin typeface="LMRoman10"/>
              </a:rPr>
              <a:t> </a:t>
            </a:r>
            <a:r>
              <a:rPr lang="tr-TR" sz="1600" dirty="0" err="1">
                <a:effectLst/>
                <a:latin typeface="LMRoman10"/>
              </a:rPr>
              <a:t>classes</a:t>
            </a:r>
            <a:r>
              <a:rPr lang="tr-TR" sz="1600" dirty="0">
                <a:effectLst/>
                <a:latin typeface="LMRoman10"/>
              </a:rPr>
              <a:t> </a:t>
            </a:r>
            <a:r>
              <a:rPr lang="tr-TR" sz="1600" dirty="0" err="1">
                <a:effectLst/>
                <a:latin typeface="LMRoman10"/>
              </a:rPr>
              <a:t>with</a:t>
            </a:r>
            <a:r>
              <a:rPr lang="tr-TR" sz="1600" dirty="0">
                <a:effectLst/>
                <a:latin typeface="LMRoman10"/>
              </a:rPr>
              <a:t> </a:t>
            </a:r>
            <a:r>
              <a:rPr lang="tr-TR" sz="1600" dirty="0" err="1">
                <a:effectLst/>
                <a:latin typeface="LMRoman10"/>
              </a:rPr>
              <a:t>predicted</a:t>
            </a:r>
            <a:r>
              <a:rPr lang="tr-TR" sz="1600" dirty="0">
                <a:effectLst/>
                <a:latin typeface="LMRoman10"/>
              </a:rPr>
              <a:t> </a:t>
            </a:r>
            <a:r>
              <a:rPr lang="tr-TR" sz="1600" dirty="0" err="1">
                <a:effectLst/>
                <a:latin typeface="LMRoman10"/>
              </a:rPr>
              <a:t>classes</a:t>
            </a:r>
            <a:r>
              <a:rPr lang="tr-TR" sz="1600" dirty="0">
                <a:effectLst/>
                <a:latin typeface="LMRoman10"/>
              </a:rPr>
              <a:t>. </a:t>
            </a:r>
            <a:r>
              <a:rPr lang="tr-TR" sz="1600" dirty="0" err="1">
                <a:effectLst/>
                <a:latin typeface="LMRoman10"/>
              </a:rPr>
              <a:t>For</a:t>
            </a:r>
            <a:r>
              <a:rPr lang="tr-TR" sz="1600" dirty="0">
                <a:effectLst/>
                <a:latin typeface="LMRoman10"/>
              </a:rPr>
              <a:t> </a:t>
            </a:r>
            <a:r>
              <a:rPr lang="tr-TR" sz="1600" dirty="0" err="1">
                <a:effectLst/>
                <a:latin typeface="LMRoman10"/>
              </a:rPr>
              <a:t>example</a:t>
            </a:r>
            <a:r>
              <a:rPr lang="tr-TR" sz="1600" dirty="0">
                <a:effectLst/>
                <a:latin typeface="LMRoman10"/>
              </a:rPr>
              <a:t>, it </a:t>
            </a:r>
            <a:r>
              <a:rPr lang="tr-TR" sz="1600" dirty="0" err="1">
                <a:effectLst/>
                <a:latin typeface="LMRoman10"/>
              </a:rPr>
              <a:t>was</a:t>
            </a:r>
            <a:r>
              <a:rPr lang="tr-TR" sz="1600" dirty="0">
                <a:effectLst/>
                <a:latin typeface="LMRoman10"/>
              </a:rPr>
              <a:t> </a:t>
            </a:r>
            <a:r>
              <a:rPr lang="tr-TR" sz="1600" dirty="0" err="1">
                <a:effectLst/>
                <a:latin typeface="LMRoman10"/>
              </a:rPr>
              <a:t>stated</a:t>
            </a:r>
            <a:r>
              <a:rPr lang="tr-TR" sz="1600" dirty="0">
                <a:effectLst/>
                <a:latin typeface="LMRoman10"/>
              </a:rPr>
              <a:t> </a:t>
            </a:r>
            <a:r>
              <a:rPr lang="tr-TR" sz="1600" dirty="0" err="1">
                <a:effectLst/>
                <a:latin typeface="LMRoman10"/>
              </a:rPr>
              <a:t>that</a:t>
            </a:r>
            <a:r>
              <a:rPr lang="tr-TR" sz="1600" dirty="0">
                <a:effectLst/>
                <a:latin typeface="LMRoman10"/>
              </a:rPr>
              <a:t> </a:t>
            </a:r>
            <a:r>
              <a:rPr lang="tr-TR" sz="1600" dirty="0" err="1">
                <a:effectLst/>
                <a:latin typeface="LMRoman10"/>
              </a:rPr>
              <a:t>there</a:t>
            </a:r>
            <a:r>
              <a:rPr lang="tr-TR" sz="1600" dirty="0">
                <a:effectLst/>
                <a:latin typeface="LMRoman10"/>
              </a:rPr>
              <a:t> </a:t>
            </a:r>
            <a:r>
              <a:rPr lang="tr-TR" sz="1600" dirty="0" err="1">
                <a:effectLst/>
                <a:latin typeface="LMRoman10"/>
              </a:rPr>
              <a:t>were</a:t>
            </a:r>
            <a:r>
              <a:rPr lang="tr-TR" sz="1600" dirty="0">
                <a:effectLst/>
                <a:latin typeface="LMRoman10"/>
              </a:rPr>
              <a:t> 566 </a:t>
            </a:r>
            <a:r>
              <a:rPr lang="tr-TR" sz="1600" dirty="0" err="1">
                <a:effectLst/>
                <a:latin typeface="LMRoman10"/>
              </a:rPr>
              <a:t>correct</a:t>
            </a:r>
            <a:r>
              <a:rPr lang="tr-TR" sz="1600" dirty="0">
                <a:effectLst/>
                <a:latin typeface="LMRoman10"/>
              </a:rPr>
              <a:t> </a:t>
            </a:r>
            <a:r>
              <a:rPr lang="tr-TR" sz="1600" dirty="0" err="1">
                <a:effectLst/>
                <a:latin typeface="LMRoman10"/>
              </a:rPr>
              <a:t>guesses</a:t>
            </a:r>
            <a:r>
              <a:rPr lang="tr-TR" sz="1600" dirty="0">
                <a:effectLst/>
                <a:latin typeface="LMRoman10"/>
              </a:rPr>
              <a:t> </a:t>
            </a:r>
            <a:r>
              <a:rPr lang="tr-TR" sz="1600" dirty="0" err="1">
                <a:effectLst/>
                <a:latin typeface="LMRoman10"/>
              </a:rPr>
              <a:t>and</a:t>
            </a:r>
            <a:r>
              <a:rPr lang="tr-TR" sz="1600" dirty="0">
                <a:effectLst/>
                <a:latin typeface="LMRoman10"/>
              </a:rPr>
              <a:t> 6 </a:t>
            </a:r>
            <a:r>
              <a:rPr lang="tr-TR" sz="1600" dirty="0" err="1">
                <a:effectLst/>
                <a:latin typeface="LMRoman10"/>
              </a:rPr>
              <a:t>wrong</a:t>
            </a:r>
            <a:r>
              <a:rPr lang="tr-TR" sz="1600" dirty="0">
                <a:effectLst/>
                <a:latin typeface="LMRoman10"/>
              </a:rPr>
              <a:t> </a:t>
            </a:r>
            <a:r>
              <a:rPr lang="tr-TR" sz="1600" dirty="0" err="1">
                <a:effectLst/>
                <a:latin typeface="LMRoman10"/>
              </a:rPr>
              <a:t>guesses</a:t>
            </a:r>
            <a:r>
              <a:rPr lang="tr-TR" sz="1600" dirty="0">
                <a:effectLst/>
                <a:latin typeface="LMRoman10"/>
              </a:rPr>
              <a:t> in </a:t>
            </a:r>
            <a:r>
              <a:rPr lang="tr-TR" sz="1600" dirty="0" err="1">
                <a:effectLst/>
                <a:latin typeface="LMRoman10"/>
              </a:rPr>
              <a:t>class</a:t>
            </a:r>
            <a:r>
              <a:rPr lang="tr-TR" sz="1600" dirty="0">
                <a:effectLst/>
                <a:latin typeface="LMRoman10"/>
              </a:rPr>
              <a:t> 0. </a:t>
            </a:r>
            <a:r>
              <a:rPr lang="tr-TR" sz="1600" dirty="0" err="1">
                <a:effectLst/>
                <a:latin typeface="LMRoman10"/>
              </a:rPr>
              <a:t>It</a:t>
            </a:r>
            <a:r>
              <a:rPr lang="tr-TR" sz="1600" dirty="0">
                <a:effectLst/>
                <a:latin typeface="LMRoman10"/>
              </a:rPr>
              <a:t> can be </a:t>
            </a:r>
            <a:r>
              <a:rPr lang="tr-TR" sz="1600" dirty="0" err="1">
                <a:effectLst/>
                <a:latin typeface="LMRoman10"/>
              </a:rPr>
              <a:t>seen</a:t>
            </a:r>
            <a:r>
              <a:rPr lang="tr-TR" sz="1600" dirty="0">
                <a:effectLst/>
                <a:latin typeface="LMRoman10"/>
              </a:rPr>
              <a:t> </a:t>
            </a:r>
            <a:r>
              <a:rPr lang="tr-TR" sz="1600" dirty="0" err="1">
                <a:effectLst/>
                <a:latin typeface="LMRoman10"/>
              </a:rPr>
              <a:t>that</a:t>
            </a:r>
            <a:r>
              <a:rPr lang="tr-TR" sz="1600" dirty="0">
                <a:effectLst/>
                <a:latin typeface="LMRoman10"/>
              </a:rPr>
              <a:t> </a:t>
            </a:r>
            <a:r>
              <a:rPr lang="tr-TR" sz="1600" dirty="0" err="1">
                <a:effectLst/>
                <a:latin typeface="LMRoman10"/>
              </a:rPr>
              <a:t>there</a:t>
            </a:r>
            <a:r>
              <a:rPr lang="tr-TR" sz="1600" dirty="0">
                <a:effectLst/>
                <a:latin typeface="LMRoman10"/>
              </a:rPr>
              <a:t> </a:t>
            </a:r>
            <a:r>
              <a:rPr lang="tr-TR" sz="1600" dirty="0" err="1">
                <a:effectLst/>
                <a:latin typeface="LMRoman10"/>
              </a:rPr>
              <a:t>are</a:t>
            </a:r>
            <a:r>
              <a:rPr lang="tr-TR" sz="1600" dirty="0">
                <a:effectLst/>
                <a:latin typeface="LMRoman10"/>
              </a:rPr>
              <a:t> 35 </a:t>
            </a:r>
            <a:r>
              <a:rPr lang="tr-TR" sz="1600" dirty="0" err="1">
                <a:effectLst/>
                <a:latin typeface="LMRoman10"/>
              </a:rPr>
              <a:t>wrong</a:t>
            </a:r>
            <a:r>
              <a:rPr lang="tr-TR" sz="1600" dirty="0">
                <a:effectLst/>
                <a:latin typeface="LMRoman10"/>
              </a:rPr>
              <a:t> </a:t>
            </a:r>
            <a:r>
              <a:rPr lang="tr-TR" sz="1600" dirty="0" err="1">
                <a:effectLst/>
                <a:latin typeface="LMRoman10"/>
              </a:rPr>
              <a:t>guesses</a:t>
            </a:r>
            <a:r>
              <a:rPr lang="tr-TR" sz="1600" dirty="0">
                <a:effectLst/>
                <a:latin typeface="LMRoman10"/>
              </a:rPr>
              <a:t> </a:t>
            </a:r>
            <a:r>
              <a:rPr lang="tr-TR" sz="1600" dirty="0" err="1">
                <a:effectLst/>
                <a:latin typeface="LMRoman10"/>
              </a:rPr>
              <a:t>and</a:t>
            </a:r>
            <a:r>
              <a:rPr lang="tr-TR" sz="1600" dirty="0">
                <a:effectLst/>
                <a:latin typeface="LMRoman10"/>
              </a:rPr>
              <a:t> 542 </a:t>
            </a:r>
            <a:r>
              <a:rPr lang="tr-TR" sz="1600" dirty="0" err="1">
                <a:effectLst/>
                <a:latin typeface="LMRoman10"/>
              </a:rPr>
              <a:t>correct</a:t>
            </a:r>
            <a:r>
              <a:rPr lang="tr-TR" sz="1600" dirty="0">
                <a:effectLst/>
                <a:latin typeface="LMRoman10"/>
              </a:rPr>
              <a:t> </a:t>
            </a:r>
            <a:r>
              <a:rPr lang="tr-TR" sz="1600" dirty="0" err="1">
                <a:effectLst/>
                <a:latin typeface="LMRoman10"/>
              </a:rPr>
              <a:t>guesses</a:t>
            </a:r>
            <a:r>
              <a:rPr lang="tr-TR" sz="1600" dirty="0">
                <a:effectLst/>
                <a:latin typeface="LMRoman10"/>
              </a:rPr>
              <a:t> in </a:t>
            </a:r>
            <a:r>
              <a:rPr lang="tr-TR" sz="1600" dirty="0" err="1">
                <a:effectLst/>
                <a:latin typeface="LMRoman10"/>
              </a:rPr>
              <a:t>class</a:t>
            </a:r>
            <a:r>
              <a:rPr lang="tr-TR" sz="1600" dirty="0">
                <a:effectLst/>
                <a:latin typeface="LMRoman10"/>
              </a:rPr>
              <a:t> 1. </a:t>
            </a:r>
          </a:p>
          <a:p>
            <a:pPr algn="just"/>
            <a:r>
              <a:rPr lang="tr-TR" sz="1600" b="1" u="sng" dirty="0">
                <a:effectLst/>
                <a:latin typeface="LMRoman10"/>
              </a:rPr>
              <a:t>Class </a:t>
            </a:r>
            <a:r>
              <a:rPr lang="tr-TR" sz="1600" b="1" u="sng" dirty="0" err="1">
                <a:effectLst/>
                <a:latin typeface="LMRoman10"/>
              </a:rPr>
              <a:t>error</a:t>
            </a:r>
            <a:r>
              <a:rPr lang="tr-TR" sz="1600" b="1" u="sng" dirty="0">
                <a:effectLst/>
                <a:latin typeface="LMRoman10"/>
              </a:rPr>
              <a:t> </a:t>
            </a:r>
            <a:r>
              <a:rPr lang="tr-TR" sz="1600" b="1" u="sng" dirty="0" err="1">
                <a:effectLst/>
                <a:latin typeface="LMRoman10"/>
              </a:rPr>
              <a:t>rates</a:t>
            </a:r>
            <a:r>
              <a:rPr lang="tr-TR" sz="1600" b="1" u="sng" dirty="0">
                <a:effectLst/>
                <a:latin typeface="LMRoman10"/>
              </a:rPr>
              <a:t>: </a:t>
            </a:r>
            <a:r>
              <a:rPr lang="tr-TR" sz="1600" dirty="0" err="1">
                <a:effectLst/>
                <a:latin typeface="LMRoman10"/>
              </a:rPr>
              <a:t>Error</a:t>
            </a:r>
            <a:r>
              <a:rPr lang="tr-TR" sz="1600" dirty="0">
                <a:effectLst/>
                <a:latin typeface="LMRoman10"/>
              </a:rPr>
              <a:t> </a:t>
            </a:r>
            <a:r>
              <a:rPr lang="tr-TR" sz="1600" dirty="0" err="1">
                <a:effectLst/>
                <a:latin typeface="LMRoman10"/>
              </a:rPr>
              <a:t>rates</a:t>
            </a:r>
            <a:r>
              <a:rPr lang="tr-TR" sz="1600" dirty="0">
                <a:effectLst/>
                <a:latin typeface="LMRoman10"/>
              </a:rPr>
              <a:t> </a:t>
            </a:r>
            <a:r>
              <a:rPr lang="tr-TR" sz="1600" dirty="0" err="1">
                <a:effectLst/>
                <a:latin typeface="LMRoman10"/>
              </a:rPr>
              <a:t>are</a:t>
            </a:r>
            <a:r>
              <a:rPr lang="tr-TR" sz="1600" dirty="0">
                <a:effectLst/>
                <a:latin typeface="LMRoman10"/>
              </a:rPr>
              <a:t> </a:t>
            </a:r>
            <a:r>
              <a:rPr lang="tr-TR" sz="1600" dirty="0" err="1">
                <a:effectLst/>
                <a:latin typeface="LMRoman10"/>
              </a:rPr>
              <a:t>reported</a:t>
            </a:r>
            <a:r>
              <a:rPr lang="tr-TR" sz="1600" dirty="0">
                <a:effectLst/>
                <a:latin typeface="LMRoman10"/>
              </a:rPr>
              <a:t> </a:t>
            </a:r>
            <a:r>
              <a:rPr lang="tr-TR" sz="1600" dirty="0" err="1">
                <a:effectLst/>
                <a:latin typeface="LMRoman10"/>
              </a:rPr>
              <a:t>separately</a:t>
            </a:r>
            <a:r>
              <a:rPr lang="tr-TR" sz="1600" dirty="0">
                <a:effectLst/>
                <a:latin typeface="LMRoman10"/>
              </a:rPr>
              <a:t> </a:t>
            </a:r>
            <a:r>
              <a:rPr lang="tr-TR" sz="1600" dirty="0" err="1">
                <a:effectLst/>
                <a:latin typeface="LMRoman10"/>
              </a:rPr>
              <a:t>for</a:t>
            </a:r>
            <a:r>
              <a:rPr lang="tr-TR" sz="1600" dirty="0">
                <a:effectLst/>
                <a:latin typeface="LMRoman10"/>
              </a:rPr>
              <a:t> </a:t>
            </a:r>
            <a:r>
              <a:rPr lang="tr-TR" sz="1600" dirty="0" err="1">
                <a:effectLst/>
                <a:latin typeface="LMRoman10"/>
              </a:rPr>
              <a:t>each</a:t>
            </a:r>
            <a:r>
              <a:rPr lang="tr-TR" sz="1600" dirty="0">
                <a:effectLst/>
                <a:latin typeface="LMRoman10"/>
              </a:rPr>
              <a:t> </a:t>
            </a:r>
            <a:r>
              <a:rPr lang="tr-TR" sz="1600" dirty="0" err="1">
                <a:effectLst/>
                <a:latin typeface="LMRoman10"/>
              </a:rPr>
              <a:t>class</a:t>
            </a:r>
            <a:r>
              <a:rPr lang="tr-TR" sz="1600" dirty="0">
                <a:effectLst/>
                <a:latin typeface="LMRoman10"/>
              </a:rPr>
              <a:t>. </a:t>
            </a:r>
            <a:r>
              <a:rPr lang="tr-TR" sz="1600" dirty="0" err="1">
                <a:effectLst/>
                <a:latin typeface="LMRoman10"/>
              </a:rPr>
              <a:t>For</a:t>
            </a:r>
            <a:r>
              <a:rPr lang="tr-TR" sz="1600" dirty="0">
                <a:effectLst/>
                <a:latin typeface="LMRoman10"/>
              </a:rPr>
              <a:t> </a:t>
            </a:r>
            <a:r>
              <a:rPr lang="tr-TR" sz="1600" dirty="0" err="1">
                <a:effectLst/>
                <a:latin typeface="LMRoman10"/>
              </a:rPr>
              <a:t>example</a:t>
            </a:r>
            <a:r>
              <a:rPr lang="tr-TR" sz="1600" dirty="0">
                <a:effectLst/>
                <a:latin typeface="LMRoman10"/>
              </a:rPr>
              <a:t>, </a:t>
            </a:r>
            <a:r>
              <a:rPr lang="tr-TR" sz="1600" dirty="0" err="1">
                <a:effectLst/>
                <a:latin typeface="LMRoman10"/>
              </a:rPr>
              <a:t>the</a:t>
            </a:r>
            <a:r>
              <a:rPr lang="tr-TR" sz="1600" dirty="0">
                <a:effectLst/>
                <a:latin typeface="LMRoman10"/>
              </a:rPr>
              <a:t> </a:t>
            </a:r>
            <a:r>
              <a:rPr lang="tr-TR" sz="1600" dirty="0" err="1">
                <a:effectLst/>
                <a:latin typeface="LMRoman10"/>
              </a:rPr>
              <a:t>error</a:t>
            </a:r>
            <a:r>
              <a:rPr lang="tr-TR" sz="1600" dirty="0">
                <a:effectLst/>
                <a:latin typeface="LMRoman10"/>
              </a:rPr>
              <a:t> rate </a:t>
            </a:r>
            <a:r>
              <a:rPr lang="tr-TR" sz="1600" dirty="0" err="1">
                <a:effectLst/>
                <a:latin typeface="LMRoman10"/>
              </a:rPr>
              <a:t>for</a:t>
            </a:r>
            <a:r>
              <a:rPr lang="tr-TR" sz="1600" dirty="0">
                <a:effectLst/>
                <a:latin typeface="LMRoman10"/>
              </a:rPr>
              <a:t> </a:t>
            </a:r>
            <a:r>
              <a:rPr lang="tr-TR" sz="1600" dirty="0" err="1">
                <a:effectLst/>
                <a:latin typeface="LMRoman10"/>
              </a:rPr>
              <a:t>class</a:t>
            </a:r>
            <a:r>
              <a:rPr lang="tr-TR" sz="1600" dirty="0">
                <a:effectLst/>
                <a:latin typeface="LMRoman10"/>
              </a:rPr>
              <a:t> 0 is 0.0104%, </a:t>
            </a:r>
            <a:r>
              <a:rPr lang="tr-TR" sz="1600" dirty="0" err="1">
                <a:effectLst/>
                <a:latin typeface="LMRoman10"/>
              </a:rPr>
              <a:t>and</a:t>
            </a:r>
            <a:r>
              <a:rPr lang="tr-TR" sz="1600" dirty="0">
                <a:effectLst/>
                <a:latin typeface="LMRoman10"/>
              </a:rPr>
              <a:t> </a:t>
            </a:r>
            <a:r>
              <a:rPr lang="tr-TR" sz="1600" dirty="0" err="1">
                <a:effectLst/>
                <a:latin typeface="LMRoman10"/>
              </a:rPr>
              <a:t>for</a:t>
            </a:r>
            <a:r>
              <a:rPr lang="tr-TR" sz="1600" dirty="0">
                <a:effectLst/>
                <a:latin typeface="LMRoman10"/>
              </a:rPr>
              <a:t> </a:t>
            </a:r>
            <a:r>
              <a:rPr lang="tr-TR" sz="1600" dirty="0" err="1">
                <a:effectLst/>
                <a:latin typeface="LMRoman10"/>
              </a:rPr>
              <a:t>class</a:t>
            </a:r>
            <a:r>
              <a:rPr lang="tr-TR" sz="1600" dirty="0">
                <a:effectLst/>
                <a:latin typeface="LMRoman10"/>
              </a:rPr>
              <a:t> 1 it is 0.0606%. </a:t>
            </a:r>
          </a:p>
          <a:p>
            <a:pPr algn="just"/>
            <a:r>
              <a:rPr lang="tr-TR" sz="1600" dirty="0" err="1">
                <a:effectLst/>
                <a:latin typeface="LMRoman10"/>
              </a:rPr>
              <a:t>This</a:t>
            </a:r>
            <a:r>
              <a:rPr lang="tr-TR" sz="1600" dirty="0">
                <a:effectLst/>
                <a:latin typeface="LMRoman10"/>
              </a:rPr>
              <a:t> </a:t>
            </a:r>
            <a:r>
              <a:rPr lang="tr-TR" sz="1600" dirty="0" err="1">
                <a:effectLst/>
                <a:latin typeface="LMRoman10"/>
              </a:rPr>
              <a:t>output</a:t>
            </a:r>
            <a:r>
              <a:rPr lang="tr-TR" sz="1600" dirty="0">
                <a:effectLst/>
                <a:latin typeface="LMRoman10"/>
              </a:rPr>
              <a:t> </a:t>
            </a:r>
            <a:r>
              <a:rPr lang="tr-TR" sz="1600" dirty="0" err="1">
                <a:effectLst/>
                <a:latin typeface="LMRoman10"/>
              </a:rPr>
              <a:t>provides</a:t>
            </a:r>
            <a:r>
              <a:rPr lang="tr-TR" sz="1600" dirty="0">
                <a:effectLst/>
                <a:latin typeface="LMRoman10"/>
              </a:rPr>
              <a:t> </a:t>
            </a:r>
            <a:r>
              <a:rPr lang="tr-TR" sz="1600" dirty="0" err="1">
                <a:effectLst/>
                <a:latin typeface="LMRoman10"/>
              </a:rPr>
              <a:t>valuable</a:t>
            </a:r>
            <a:r>
              <a:rPr lang="tr-TR" sz="1600" dirty="0">
                <a:effectLst/>
                <a:latin typeface="LMRoman10"/>
              </a:rPr>
              <a:t> </a:t>
            </a:r>
            <a:r>
              <a:rPr lang="tr-TR" sz="1600" dirty="0" err="1">
                <a:effectLst/>
                <a:latin typeface="LMRoman10"/>
              </a:rPr>
              <a:t>information</a:t>
            </a:r>
            <a:r>
              <a:rPr lang="tr-TR" sz="1600" dirty="0">
                <a:effectLst/>
                <a:latin typeface="LMRoman10"/>
              </a:rPr>
              <a:t> </a:t>
            </a:r>
            <a:r>
              <a:rPr lang="tr-TR" sz="1600" dirty="0" err="1">
                <a:effectLst/>
                <a:latin typeface="LMRoman10"/>
              </a:rPr>
              <a:t>about</a:t>
            </a:r>
            <a:r>
              <a:rPr lang="tr-TR" sz="1600" dirty="0">
                <a:effectLst/>
                <a:latin typeface="LMRoman10"/>
              </a:rPr>
              <a:t> </a:t>
            </a:r>
            <a:r>
              <a:rPr lang="tr-TR" sz="1600" dirty="0" err="1">
                <a:effectLst/>
                <a:latin typeface="LMRoman10"/>
              </a:rPr>
              <a:t>the</a:t>
            </a:r>
            <a:r>
              <a:rPr lang="tr-TR" sz="1600" dirty="0">
                <a:effectLst/>
                <a:latin typeface="LMRoman10"/>
              </a:rPr>
              <a:t> </a:t>
            </a:r>
            <a:r>
              <a:rPr lang="tr-TR" sz="1600" dirty="0" err="1">
                <a:effectLst/>
                <a:latin typeface="LMRoman10"/>
              </a:rPr>
              <a:t>configuration</a:t>
            </a:r>
            <a:r>
              <a:rPr lang="tr-TR" sz="1600" dirty="0">
                <a:effectLst/>
                <a:latin typeface="LMRoman10"/>
              </a:rPr>
              <a:t> </a:t>
            </a:r>
            <a:r>
              <a:rPr lang="tr-TR" sz="1600" dirty="0" err="1">
                <a:effectLst/>
                <a:latin typeface="LMRoman10"/>
              </a:rPr>
              <a:t>and</a:t>
            </a:r>
            <a:r>
              <a:rPr lang="tr-TR" sz="1600" dirty="0">
                <a:effectLst/>
                <a:latin typeface="LMRoman10"/>
              </a:rPr>
              <a:t> </a:t>
            </a:r>
            <a:r>
              <a:rPr lang="tr-TR" sz="1600" dirty="0" err="1">
                <a:effectLst/>
                <a:latin typeface="LMRoman10"/>
              </a:rPr>
              <a:t>performance</a:t>
            </a:r>
            <a:r>
              <a:rPr lang="tr-TR" sz="1600" dirty="0">
                <a:effectLst/>
                <a:latin typeface="LMRoman10"/>
              </a:rPr>
              <a:t> of </a:t>
            </a:r>
            <a:r>
              <a:rPr lang="tr-TR" sz="1600" dirty="0" err="1">
                <a:effectLst/>
                <a:latin typeface="LMRoman10"/>
              </a:rPr>
              <a:t>the</a:t>
            </a:r>
            <a:r>
              <a:rPr lang="tr-TR" sz="1600" dirty="0">
                <a:effectLst/>
                <a:latin typeface="LMRoman10"/>
              </a:rPr>
              <a:t> model. Since </a:t>
            </a:r>
            <a:r>
              <a:rPr lang="tr-TR" sz="1600" dirty="0" err="1">
                <a:effectLst/>
                <a:latin typeface="LMRoman10"/>
              </a:rPr>
              <a:t>the</a:t>
            </a:r>
            <a:r>
              <a:rPr lang="tr-TR" sz="1600" dirty="0">
                <a:effectLst/>
                <a:latin typeface="LMRoman10"/>
              </a:rPr>
              <a:t> </a:t>
            </a:r>
            <a:r>
              <a:rPr lang="tr-TR" sz="1600" dirty="0"/>
              <a:t> </a:t>
            </a:r>
            <a:r>
              <a:rPr lang="tr-TR" sz="1600" dirty="0">
                <a:effectLst/>
                <a:latin typeface="LMRoman10"/>
              </a:rPr>
              <a:t>OOB </a:t>
            </a:r>
            <a:r>
              <a:rPr lang="tr-TR" sz="1600" dirty="0" err="1">
                <a:effectLst/>
                <a:latin typeface="LMRoman10"/>
              </a:rPr>
              <a:t>error</a:t>
            </a:r>
            <a:r>
              <a:rPr lang="tr-TR" sz="1600" dirty="0">
                <a:effectLst/>
                <a:latin typeface="LMRoman10"/>
              </a:rPr>
              <a:t> rate is </a:t>
            </a:r>
            <a:r>
              <a:rPr lang="tr-TR" sz="1600" dirty="0" err="1">
                <a:effectLst/>
                <a:latin typeface="LMRoman10"/>
              </a:rPr>
              <a:t>low</a:t>
            </a:r>
            <a:r>
              <a:rPr lang="tr-TR" sz="1600" dirty="0">
                <a:effectLst/>
                <a:latin typeface="LMRoman10"/>
              </a:rPr>
              <a:t>, it can be </a:t>
            </a:r>
            <a:r>
              <a:rPr lang="tr-TR" sz="1600" dirty="0" err="1">
                <a:effectLst/>
                <a:latin typeface="LMRoman10"/>
              </a:rPr>
              <a:t>said</a:t>
            </a:r>
            <a:r>
              <a:rPr lang="tr-TR" sz="1600" dirty="0">
                <a:effectLst/>
                <a:latin typeface="LMRoman10"/>
              </a:rPr>
              <a:t> </a:t>
            </a:r>
            <a:r>
              <a:rPr lang="tr-TR" sz="1600" dirty="0" err="1">
                <a:effectLst/>
                <a:latin typeface="LMRoman10"/>
              </a:rPr>
              <a:t>that</a:t>
            </a:r>
            <a:r>
              <a:rPr lang="tr-TR" sz="1600" dirty="0">
                <a:effectLst/>
                <a:latin typeface="LMRoman10"/>
              </a:rPr>
              <a:t> </a:t>
            </a:r>
            <a:r>
              <a:rPr lang="tr-TR" sz="1600" dirty="0" err="1">
                <a:effectLst/>
                <a:latin typeface="LMRoman10"/>
              </a:rPr>
              <a:t>the</a:t>
            </a:r>
            <a:r>
              <a:rPr lang="tr-TR" sz="1600" dirty="0">
                <a:effectLst/>
                <a:latin typeface="LMRoman10"/>
              </a:rPr>
              <a:t> model </a:t>
            </a:r>
            <a:r>
              <a:rPr lang="tr-TR" sz="1600" dirty="0" err="1">
                <a:effectLst/>
                <a:latin typeface="LMRoman10"/>
              </a:rPr>
              <a:t>generally</a:t>
            </a:r>
            <a:r>
              <a:rPr lang="tr-TR" sz="1600" dirty="0">
                <a:effectLst/>
                <a:latin typeface="LMRoman10"/>
              </a:rPr>
              <a:t> </a:t>
            </a:r>
            <a:r>
              <a:rPr lang="tr-TR" sz="1600" dirty="0" err="1">
                <a:effectLst/>
                <a:latin typeface="LMRoman10"/>
              </a:rPr>
              <a:t>performs</a:t>
            </a:r>
            <a:r>
              <a:rPr lang="tr-TR" sz="1600" dirty="0">
                <a:effectLst/>
                <a:latin typeface="LMRoman10"/>
              </a:rPr>
              <a:t> </a:t>
            </a:r>
            <a:r>
              <a:rPr lang="tr-TR" sz="1600" dirty="0" err="1">
                <a:effectLst/>
                <a:latin typeface="LMRoman10"/>
              </a:rPr>
              <a:t>well</a:t>
            </a:r>
            <a:r>
              <a:rPr lang="tr-TR" sz="1600" dirty="0">
                <a:effectLst/>
                <a:latin typeface="LMRoman10"/>
              </a:rPr>
              <a:t>. </a:t>
            </a:r>
            <a:endParaRPr lang="tr-TR" sz="1600" dirty="0"/>
          </a:p>
          <a:p>
            <a:endParaRPr lang="en-US" dirty="0"/>
          </a:p>
        </p:txBody>
      </p:sp>
    </p:spTree>
    <p:extLst>
      <p:ext uri="{BB962C8B-B14F-4D97-AF65-F5344CB8AC3E}">
        <p14:creationId xmlns:p14="http://schemas.microsoft.com/office/powerpoint/2010/main" val="4111321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ekran görüntüsü, sayı, numara, yazılım içeren bir resim&#10;&#10;Açıklama otomatik olarak oluşturuldu">
            <a:extLst>
              <a:ext uri="{FF2B5EF4-FFF2-40B4-BE49-F238E27FC236}">
                <a16:creationId xmlns:a16="http://schemas.microsoft.com/office/drawing/2014/main" id="{34907957-AA9F-974F-A22A-952F469D59A8}"/>
              </a:ext>
            </a:extLst>
          </p:cNvPr>
          <p:cNvPicPr>
            <a:picLocks noGrp="1" noChangeAspect="1"/>
          </p:cNvPicPr>
          <p:nvPr>
            <p:ph idx="1"/>
          </p:nvPr>
        </p:nvPicPr>
        <p:blipFill>
          <a:blip r:embed="rId2"/>
          <a:stretch>
            <a:fillRect/>
          </a:stretch>
        </p:blipFill>
        <p:spPr>
          <a:xfrm>
            <a:off x="3368142" y="0"/>
            <a:ext cx="8823858" cy="6858000"/>
          </a:xfrm>
          <a:effectLst>
            <a:softEdge rad="27418"/>
          </a:effectLst>
        </p:spPr>
      </p:pic>
      <p:sp>
        <p:nvSpPr>
          <p:cNvPr id="6" name="Metin kutusu 5">
            <a:extLst>
              <a:ext uri="{FF2B5EF4-FFF2-40B4-BE49-F238E27FC236}">
                <a16:creationId xmlns:a16="http://schemas.microsoft.com/office/drawing/2014/main" id="{91ED6DD0-7139-8EFD-75E5-FF4867575FDA}"/>
              </a:ext>
            </a:extLst>
          </p:cNvPr>
          <p:cNvSpPr txBox="1"/>
          <p:nvPr/>
        </p:nvSpPr>
        <p:spPr>
          <a:xfrm>
            <a:off x="419100" y="520700"/>
            <a:ext cx="2349500" cy="3139321"/>
          </a:xfrm>
          <a:prstGeom prst="rect">
            <a:avLst/>
          </a:prstGeom>
          <a:noFill/>
        </p:spPr>
        <p:txBody>
          <a:bodyPr wrap="square" rtlCol="0">
            <a:spAutoFit/>
          </a:bodyPr>
          <a:lstStyle/>
          <a:p>
            <a:pPr algn="just"/>
            <a:r>
              <a:rPr lang="tr-TR" sz="1800" dirty="0">
                <a:effectLst/>
                <a:latin typeface="LMRoman10"/>
              </a:rPr>
              <a:t>  </a:t>
            </a:r>
            <a:r>
              <a:rPr lang="tr-TR" sz="1800" dirty="0" err="1">
                <a:effectLst/>
                <a:latin typeface="LMRoman10"/>
              </a:rPr>
              <a:t>According</a:t>
            </a:r>
            <a:r>
              <a:rPr lang="tr-TR" sz="1800" dirty="0">
                <a:effectLst/>
                <a:latin typeface="LMRoman10"/>
              </a:rPr>
              <a:t> </a:t>
            </a:r>
            <a:r>
              <a:rPr lang="tr-TR" sz="1800" dirty="0" err="1">
                <a:effectLst/>
                <a:latin typeface="LMRoman10"/>
              </a:rPr>
              <a:t>to</a:t>
            </a:r>
            <a:r>
              <a:rPr lang="tr-TR" sz="1800" dirty="0">
                <a:effectLst/>
                <a:latin typeface="LMRoman10"/>
              </a:rPr>
              <a:t> </a:t>
            </a:r>
            <a:r>
              <a:rPr lang="tr-TR" sz="1800" dirty="0" err="1">
                <a:effectLst/>
                <a:latin typeface="LMRoman10"/>
              </a:rPr>
              <a:t>this</a:t>
            </a:r>
            <a:r>
              <a:rPr lang="tr-TR" sz="1800" dirty="0">
                <a:effectLst/>
                <a:latin typeface="LMRoman10"/>
              </a:rPr>
              <a:t> </a:t>
            </a:r>
            <a:r>
              <a:rPr lang="tr-TR" sz="1800" dirty="0" err="1">
                <a:effectLst/>
                <a:latin typeface="LMRoman10"/>
              </a:rPr>
              <a:t>output</a:t>
            </a:r>
            <a:r>
              <a:rPr lang="tr-TR" sz="1800" dirty="0">
                <a:effectLst/>
                <a:latin typeface="LMRoman10"/>
              </a:rPr>
              <a:t>, </a:t>
            </a:r>
            <a:r>
              <a:rPr lang="tr-TR" sz="1800" dirty="0" err="1">
                <a:effectLst/>
                <a:latin typeface="LMRoman10"/>
              </a:rPr>
              <a:t>the</a:t>
            </a:r>
            <a:r>
              <a:rPr lang="tr-TR" sz="1800" dirty="0">
                <a:effectLst/>
                <a:latin typeface="LMRoman10"/>
              </a:rPr>
              <a:t> model </a:t>
            </a:r>
            <a:r>
              <a:rPr lang="tr-TR" sz="1800" dirty="0" err="1">
                <a:effectLst/>
                <a:latin typeface="LMRoman10"/>
              </a:rPr>
              <a:t>shows</a:t>
            </a:r>
            <a:r>
              <a:rPr lang="tr-TR" sz="1800" dirty="0">
                <a:effectLst/>
                <a:latin typeface="LMRoman10"/>
              </a:rPr>
              <a:t> a </a:t>
            </a:r>
            <a:r>
              <a:rPr lang="tr-TR" sz="1800" dirty="0" err="1">
                <a:effectLst/>
                <a:latin typeface="LMRoman10"/>
              </a:rPr>
              <a:t>very</a:t>
            </a:r>
            <a:r>
              <a:rPr lang="tr-TR" sz="1800" dirty="0">
                <a:effectLst/>
                <a:latin typeface="LMRoman10"/>
              </a:rPr>
              <a:t> </a:t>
            </a:r>
            <a:r>
              <a:rPr lang="tr-TR" sz="1800" dirty="0" err="1">
                <a:effectLst/>
                <a:latin typeface="LMRoman10"/>
              </a:rPr>
              <a:t>high</a:t>
            </a:r>
            <a:r>
              <a:rPr lang="tr-TR" sz="1800" dirty="0">
                <a:effectLst/>
                <a:latin typeface="LMRoman10"/>
              </a:rPr>
              <a:t> </a:t>
            </a:r>
            <a:r>
              <a:rPr lang="tr-TR" sz="1800" dirty="0" err="1">
                <a:effectLst/>
                <a:latin typeface="LMRoman10"/>
              </a:rPr>
              <a:t>accuracy</a:t>
            </a:r>
            <a:r>
              <a:rPr lang="tr-TR" sz="1800" dirty="0">
                <a:effectLst/>
                <a:latin typeface="LMRoman10"/>
              </a:rPr>
              <a:t> rate (0.9593) </a:t>
            </a:r>
            <a:r>
              <a:rPr lang="tr-TR" sz="1800" dirty="0" err="1">
                <a:effectLst/>
                <a:latin typeface="LMRoman10"/>
              </a:rPr>
              <a:t>and</a:t>
            </a:r>
            <a:r>
              <a:rPr lang="tr-TR" sz="1800" dirty="0">
                <a:effectLst/>
                <a:latin typeface="LMRoman10"/>
              </a:rPr>
              <a:t> a </a:t>
            </a:r>
            <a:r>
              <a:rPr lang="tr-TR" sz="1800" dirty="0" err="1">
                <a:effectLst/>
                <a:latin typeface="LMRoman10"/>
              </a:rPr>
              <a:t>balanced</a:t>
            </a:r>
            <a:r>
              <a:rPr lang="tr-TR" sz="1800" dirty="0">
                <a:effectLst/>
                <a:latin typeface="LMRoman10"/>
              </a:rPr>
              <a:t> </a:t>
            </a:r>
            <a:r>
              <a:rPr lang="tr-TR" sz="1800" dirty="0" err="1">
                <a:effectLst/>
                <a:latin typeface="LMRoman10"/>
              </a:rPr>
              <a:t>sensitivity</a:t>
            </a:r>
            <a:r>
              <a:rPr lang="tr-TR" sz="1800" dirty="0">
                <a:effectLst/>
                <a:latin typeface="LMRoman10"/>
              </a:rPr>
              <a:t> (0.9884) </a:t>
            </a:r>
            <a:r>
              <a:rPr lang="tr-TR" sz="1800" dirty="0" err="1">
                <a:effectLst/>
                <a:latin typeface="LMRoman10"/>
              </a:rPr>
              <a:t>and</a:t>
            </a:r>
            <a:r>
              <a:rPr lang="tr-TR" sz="1800" dirty="0">
                <a:effectLst/>
                <a:latin typeface="LMRoman10"/>
              </a:rPr>
              <a:t> </a:t>
            </a:r>
            <a:r>
              <a:rPr lang="tr-TR" sz="1800" dirty="0" err="1">
                <a:effectLst/>
                <a:latin typeface="LMRoman10"/>
              </a:rPr>
              <a:t>specificity</a:t>
            </a:r>
            <a:r>
              <a:rPr lang="tr-TR" sz="1800" dirty="0">
                <a:effectLst/>
                <a:latin typeface="LMRoman10"/>
              </a:rPr>
              <a:t> (0.9302). </a:t>
            </a:r>
            <a:r>
              <a:rPr lang="tr-TR" sz="1800" dirty="0" err="1">
                <a:effectLst/>
                <a:latin typeface="LMRoman10"/>
              </a:rPr>
              <a:t>This</a:t>
            </a:r>
            <a:r>
              <a:rPr lang="tr-TR" sz="1800" dirty="0">
                <a:effectLst/>
                <a:latin typeface="LMRoman10"/>
              </a:rPr>
              <a:t> </a:t>
            </a:r>
            <a:r>
              <a:rPr lang="tr-TR" sz="1800" dirty="0" err="1">
                <a:effectLst/>
                <a:latin typeface="LMRoman10"/>
              </a:rPr>
              <a:t>indicates</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the</a:t>
            </a:r>
            <a:r>
              <a:rPr lang="tr-TR" sz="1800" dirty="0">
                <a:effectLst/>
                <a:latin typeface="LMRoman10"/>
              </a:rPr>
              <a:t> model </a:t>
            </a:r>
            <a:r>
              <a:rPr lang="tr-TR" sz="1800" dirty="0" err="1">
                <a:effectLst/>
                <a:latin typeface="LMRoman10"/>
              </a:rPr>
              <a:t>performs</a:t>
            </a:r>
            <a:r>
              <a:rPr lang="tr-TR" sz="1800" dirty="0">
                <a:effectLst/>
                <a:latin typeface="LMRoman10"/>
              </a:rPr>
              <a:t> </a:t>
            </a:r>
            <a:r>
              <a:rPr lang="tr-TR" sz="1800" dirty="0" err="1">
                <a:effectLst/>
                <a:latin typeface="LMRoman10"/>
              </a:rPr>
              <a:t>well</a:t>
            </a:r>
            <a:r>
              <a:rPr lang="tr-TR" sz="1800" dirty="0">
                <a:effectLst/>
                <a:latin typeface="LMRoman10"/>
              </a:rPr>
              <a:t> </a:t>
            </a:r>
            <a:r>
              <a:rPr lang="tr-TR" sz="1800" dirty="0" err="1">
                <a:effectLst/>
                <a:latin typeface="LMRoman10"/>
              </a:rPr>
              <a:t>overall</a:t>
            </a:r>
            <a:r>
              <a:rPr lang="tr-TR" sz="1800" dirty="0">
                <a:effectLst/>
                <a:latin typeface="LMRoman10"/>
              </a:rPr>
              <a:t>. </a:t>
            </a:r>
            <a:endParaRPr lang="tr-TR" dirty="0"/>
          </a:p>
          <a:p>
            <a:endParaRPr lang="en-US" dirty="0"/>
          </a:p>
        </p:txBody>
      </p:sp>
    </p:spTree>
    <p:extLst>
      <p:ext uri="{BB962C8B-B14F-4D97-AF65-F5344CB8AC3E}">
        <p14:creationId xmlns:p14="http://schemas.microsoft.com/office/powerpoint/2010/main" val="2150956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CE2EF7-DD01-F8A3-DAFA-4C4BB8CADC5F}"/>
              </a:ext>
            </a:extLst>
          </p:cNvPr>
          <p:cNvSpPr>
            <a:spLocks noGrp="1"/>
          </p:cNvSpPr>
          <p:nvPr>
            <p:ph type="title"/>
          </p:nvPr>
        </p:nvSpPr>
        <p:spPr>
          <a:xfrm>
            <a:off x="740834" y="1295400"/>
            <a:ext cx="8596668" cy="1320800"/>
          </a:xfrm>
        </p:spPr>
        <p:txBody>
          <a:bodyPr/>
          <a:lstStyle/>
          <a:p>
            <a:r>
              <a:rPr lang="en-US" dirty="0"/>
              <a:t>THANKS FOR LISTENING!</a:t>
            </a:r>
          </a:p>
        </p:txBody>
      </p:sp>
      <p:pic>
        <p:nvPicPr>
          <p:cNvPr id="7" name="Grafik 6" descr="Gülen yüz ana hatları düz dolguyla">
            <a:extLst>
              <a:ext uri="{FF2B5EF4-FFF2-40B4-BE49-F238E27FC236}">
                <a16:creationId xmlns:a16="http://schemas.microsoft.com/office/drawing/2014/main" id="{F3441FF9-754E-35B8-C4D0-4D4D97D644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2700" y="1041400"/>
            <a:ext cx="914400" cy="914400"/>
          </a:xfrm>
          <a:prstGeom prst="rect">
            <a:avLst/>
          </a:prstGeom>
        </p:spPr>
      </p:pic>
      <p:pic>
        <p:nvPicPr>
          <p:cNvPr id="9" name="Grafik 8" descr="Dalga Hareketi ana hat">
            <a:extLst>
              <a:ext uri="{FF2B5EF4-FFF2-40B4-BE49-F238E27FC236}">
                <a16:creationId xmlns:a16="http://schemas.microsoft.com/office/drawing/2014/main" id="{22160DB0-4739-05D5-9896-DC9D3A60FD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92901" y="1041400"/>
            <a:ext cx="914400" cy="914400"/>
          </a:xfrm>
          <a:prstGeom prst="rect">
            <a:avLst/>
          </a:prstGeom>
        </p:spPr>
      </p:pic>
      <p:pic>
        <p:nvPicPr>
          <p:cNvPr id="11" name="Resim 10" descr="metin, ekran görüntüsü, insan yüzü, kişi, şahıs içeren bir resim&#10;&#10;Açıklama otomatik olarak oluşturuldu">
            <a:extLst>
              <a:ext uri="{FF2B5EF4-FFF2-40B4-BE49-F238E27FC236}">
                <a16:creationId xmlns:a16="http://schemas.microsoft.com/office/drawing/2014/main" id="{637B74C7-B9CC-8DE6-5823-D87DDA93AA95}"/>
              </a:ext>
            </a:extLst>
          </p:cNvPr>
          <p:cNvPicPr>
            <a:picLocks noChangeAspect="1"/>
          </p:cNvPicPr>
          <p:nvPr/>
        </p:nvPicPr>
        <p:blipFill>
          <a:blip r:embed="rId6"/>
          <a:stretch>
            <a:fillRect/>
          </a:stretch>
        </p:blipFill>
        <p:spPr>
          <a:xfrm>
            <a:off x="740834" y="2209800"/>
            <a:ext cx="6189987" cy="4527148"/>
          </a:xfrm>
          <a:prstGeom prst="rect">
            <a:avLst/>
          </a:prstGeom>
          <a:effectLst>
            <a:softEdge rad="245189"/>
          </a:effectLst>
        </p:spPr>
      </p:pic>
      <p:pic>
        <p:nvPicPr>
          <p:cNvPr id="13" name="Grafik 12" descr="Son düz dolguyla">
            <a:extLst>
              <a:ext uri="{FF2B5EF4-FFF2-40B4-BE49-F238E27FC236}">
                <a16:creationId xmlns:a16="http://schemas.microsoft.com/office/drawing/2014/main" id="{219353DA-BA48-EDD3-5E86-99C25EF1DE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0834" y="2971800"/>
            <a:ext cx="1333500" cy="914400"/>
          </a:xfrm>
          <a:prstGeom prst="rect">
            <a:avLst/>
          </a:prstGeom>
        </p:spPr>
      </p:pic>
    </p:spTree>
    <p:extLst>
      <p:ext uri="{BB962C8B-B14F-4D97-AF65-F5344CB8AC3E}">
        <p14:creationId xmlns:p14="http://schemas.microsoft.com/office/powerpoint/2010/main" val="3268704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6EB842-2BA9-63CC-4183-E3528954BF7F}"/>
              </a:ext>
            </a:extLst>
          </p:cNvPr>
          <p:cNvSpPr>
            <a:spLocks noGrp="1"/>
          </p:cNvSpPr>
          <p:nvPr>
            <p:ph type="title"/>
          </p:nvPr>
        </p:nvSpPr>
        <p:spPr/>
        <p:txBody>
          <a:bodyPr/>
          <a:lstStyle/>
          <a:p>
            <a:r>
              <a:rPr lang="tr-TR" sz="3600" b="1" dirty="0">
                <a:effectLst/>
                <a:latin typeface="LMRoman12"/>
              </a:rPr>
              <a:t>Problem, </a:t>
            </a:r>
            <a:r>
              <a:rPr lang="en-US" sz="3600" b="1" dirty="0">
                <a:effectLst/>
                <a:latin typeface="LMRoman12"/>
              </a:rPr>
              <a:t>Features and Target </a:t>
            </a:r>
            <a:r>
              <a:rPr lang="tr-TR" sz="3600" b="1" dirty="0">
                <a:effectLst/>
                <a:latin typeface="LMRoman12"/>
              </a:rPr>
              <a:t>:</a:t>
            </a:r>
            <a:br>
              <a:rPr lang="tr-TR" dirty="0"/>
            </a:br>
            <a:endParaRPr lang="en-US" dirty="0"/>
          </a:p>
        </p:txBody>
      </p:sp>
      <p:sp>
        <p:nvSpPr>
          <p:cNvPr id="3" name="İçerik Yer Tutucusu 2">
            <a:extLst>
              <a:ext uri="{FF2B5EF4-FFF2-40B4-BE49-F238E27FC236}">
                <a16:creationId xmlns:a16="http://schemas.microsoft.com/office/drawing/2014/main" id="{40BF404A-5E3B-273C-1F2B-79797A1C480E}"/>
              </a:ext>
            </a:extLst>
          </p:cNvPr>
          <p:cNvSpPr>
            <a:spLocks noGrp="1" noRot="1" noMove="1" noResize="1" noEditPoints="1" noAdjustHandles="1" noChangeArrowheads="1" noChangeShapeType="1"/>
          </p:cNvSpPr>
          <p:nvPr>
            <p:ph idx="1"/>
          </p:nvPr>
        </p:nvSpPr>
        <p:spPr>
          <a:xfrm>
            <a:off x="425086" y="1488613"/>
            <a:ext cx="8596668" cy="3880773"/>
          </a:xfrm>
        </p:spPr>
        <p:txBody>
          <a:bodyPr>
            <a:normAutofit/>
          </a:bodyPr>
          <a:lstStyle/>
          <a:p>
            <a:r>
              <a:rPr lang="en-US" sz="1800" dirty="0">
                <a:effectLst/>
                <a:latin typeface="LMRoman10"/>
              </a:rPr>
              <a:t>  Analyzing and predicting the energy levels of songs based on the given data set. The dataset includes various features that provide information about songs. These features include danceability, valence, liveness etc. The target variable in this data set is whether the energy levels of the songs are greater than or less than 50.It is represented by the “energy_%” column, where 1 indicates the energy level of songs are equal or greater than 50 and 0 indicates its less than 50. </a:t>
            </a:r>
          </a:p>
          <a:p>
            <a:pPr marL="0" indent="0">
              <a:buNone/>
            </a:pPr>
            <a:endParaRPr lang="tr-TR" dirty="0">
              <a:latin typeface="LMRoman10"/>
            </a:endParaRPr>
          </a:p>
          <a:p>
            <a:pPr marL="0" indent="0">
              <a:buNone/>
            </a:pPr>
            <a:r>
              <a:rPr lang="tr-TR" b="1" dirty="0">
                <a:solidFill>
                  <a:schemeClr val="accent1"/>
                </a:solidFill>
                <a:latin typeface="LMRoman10"/>
              </a:rPr>
              <a:t>    </a:t>
            </a:r>
            <a:r>
              <a:rPr lang="tr-TR" b="1" dirty="0">
                <a:solidFill>
                  <a:schemeClr val="accent1"/>
                </a:solidFill>
                <a:latin typeface="LMRoman12"/>
              </a:rPr>
              <a:t> </a:t>
            </a:r>
            <a:r>
              <a:rPr lang="tr-TR" sz="1800" b="1" dirty="0">
                <a:solidFill>
                  <a:schemeClr val="accent1"/>
                </a:solidFill>
                <a:effectLst/>
                <a:latin typeface="LMRoman12"/>
              </a:rPr>
              <a:t> </a:t>
            </a:r>
            <a:r>
              <a:rPr lang="en-US" sz="3600" b="1" dirty="0">
                <a:solidFill>
                  <a:schemeClr val="accent1"/>
                </a:solidFill>
                <a:effectLst/>
                <a:latin typeface="LMRoman12"/>
              </a:rPr>
              <a:t>The Dataset  :</a:t>
            </a:r>
            <a:endParaRPr lang="en-US" sz="3600" dirty="0">
              <a:solidFill>
                <a:schemeClr val="accent1"/>
              </a:solidFill>
            </a:endParaRPr>
          </a:p>
          <a:p>
            <a:r>
              <a:rPr lang="en-US" sz="1800" dirty="0">
                <a:effectLst/>
                <a:latin typeface="LMRoman10"/>
              </a:rPr>
              <a:t>  The dataset includes 817 observations, 5 categorical variables and 19 numeric variables. </a:t>
            </a:r>
            <a:endParaRPr lang="en-US" dirty="0"/>
          </a:p>
          <a:p>
            <a:endParaRPr lang="tr-TR" dirty="0"/>
          </a:p>
          <a:p>
            <a:endParaRPr lang="en-US" dirty="0"/>
          </a:p>
        </p:txBody>
      </p:sp>
      <p:pic>
        <p:nvPicPr>
          <p:cNvPr id="3074" name="Picture 2" descr="Music Videos Rolling Out in Beta to Premium Spotify Users Across Select  Markets — Spotify">
            <a:extLst>
              <a:ext uri="{FF2B5EF4-FFF2-40B4-BE49-F238E27FC236}">
                <a16:creationId xmlns:a16="http://schemas.microsoft.com/office/drawing/2014/main" id="{BAA6C0D8-9CDD-B737-B0BA-C58CA4DAD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3807" y="4839466"/>
            <a:ext cx="3774241" cy="1921030"/>
          </a:xfrm>
          <a:prstGeom prst="rect">
            <a:avLst/>
          </a:prstGeom>
          <a:noFill/>
          <a:effectLst>
            <a:softEdge rad="218478"/>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829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ekran görüntüsü, yazı tipi, doküman, belge içeren bir resim&#10;&#10;Açıklama otomatik olarak oluşturuldu">
            <a:extLst>
              <a:ext uri="{FF2B5EF4-FFF2-40B4-BE49-F238E27FC236}">
                <a16:creationId xmlns:a16="http://schemas.microsoft.com/office/drawing/2014/main" id="{7B90D64E-45A2-508B-8A31-CCD2E3971426}"/>
              </a:ext>
            </a:extLst>
          </p:cNvPr>
          <p:cNvPicPr>
            <a:picLocks noGrp="1" noChangeAspect="1"/>
          </p:cNvPicPr>
          <p:nvPr>
            <p:ph idx="1"/>
          </p:nvPr>
        </p:nvPicPr>
        <p:blipFill>
          <a:blip r:embed="rId2"/>
          <a:stretch>
            <a:fillRect/>
          </a:stretch>
        </p:blipFill>
        <p:spPr>
          <a:xfrm>
            <a:off x="0" y="0"/>
            <a:ext cx="9907847" cy="2138965"/>
          </a:xfrm>
        </p:spPr>
      </p:pic>
      <p:sp>
        <p:nvSpPr>
          <p:cNvPr id="6" name="Metin kutusu 5">
            <a:extLst>
              <a:ext uri="{FF2B5EF4-FFF2-40B4-BE49-F238E27FC236}">
                <a16:creationId xmlns:a16="http://schemas.microsoft.com/office/drawing/2014/main" id="{E58C327E-62EF-C7A4-5425-E75131709AB1}"/>
              </a:ext>
            </a:extLst>
          </p:cNvPr>
          <p:cNvSpPr txBox="1"/>
          <p:nvPr/>
        </p:nvSpPr>
        <p:spPr>
          <a:xfrm>
            <a:off x="560675" y="2405253"/>
            <a:ext cx="8119432" cy="2585323"/>
          </a:xfrm>
          <a:prstGeom prst="rect">
            <a:avLst/>
          </a:prstGeom>
          <a:noFill/>
        </p:spPr>
        <p:txBody>
          <a:bodyPr wrap="square" rtlCol="0">
            <a:spAutoFit/>
          </a:bodyPr>
          <a:lstStyle/>
          <a:p>
            <a:pPr algn="just"/>
            <a:r>
              <a:rPr lang="tr-TR" sz="2400" dirty="0">
                <a:effectLst/>
                <a:latin typeface="LMRoman10"/>
              </a:rPr>
              <a:t>  </a:t>
            </a:r>
            <a:r>
              <a:rPr lang="tr-TR" sz="2400" dirty="0" err="1">
                <a:effectLst/>
                <a:latin typeface="LMRoman10"/>
              </a:rPr>
              <a:t>This</a:t>
            </a:r>
            <a:r>
              <a:rPr lang="tr-TR" sz="2400" dirty="0">
                <a:effectLst/>
                <a:latin typeface="LMRoman10"/>
              </a:rPr>
              <a:t> R </a:t>
            </a:r>
            <a:r>
              <a:rPr lang="tr-TR" sz="2400" dirty="0" err="1">
                <a:effectLst/>
                <a:latin typeface="LMRoman10"/>
              </a:rPr>
              <a:t>code</a:t>
            </a:r>
            <a:r>
              <a:rPr lang="tr-TR" sz="2400" dirty="0">
                <a:effectLst/>
                <a:latin typeface="LMRoman10"/>
              </a:rPr>
              <a:t> </a:t>
            </a:r>
            <a:r>
              <a:rPr lang="tr-TR" sz="2400" dirty="0" err="1">
                <a:effectLst/>
                <a:latin typeface="LMRoman10"/>
              </a:rPr>
              <a:t>block</a:t>
            </a:r>
            <a:r>
              <a:rPr lang="tr-TR" sz="2400" dirty="0">
                <a:effectLst/>
                <a:latin typeface="LMRoman10"/>
              </a:rPr>
              <a:t> </a:t>
            </a:r>
            <a:r>
              <a:rPr lang="tr-TR" sz="2400" dirty="0" err="1">
                <a:effectLst/>
                <a:latin typeface="LMRoman10"/>
              </a:rPr>
              <a:t>changes</a:t>
            </a:r>
            <a:r>
              <a:rPr lang="tr-TR" sz="2400" dirty="0">
                <a:effectLst/>
                <a:latin typeface="LMRoman10"/>
              </a:rPr>
              <a:t> </a:t>
            </a:r>
            <a:r>
              <a:rPr lang="tr-TR" sz="2400" dirty="0" err="1">
                <a:effectLst/>
                <a:latin typeface="LMRoman10"/>
              </a:rPr>
              <a:t>the</a:t>
            </a:r>
            <a:r>
              <a:rPr lang="tr-TR" sz="2400" dirty="0">
                <a:effectLst/>
                <a:latin typeface="LMRoman10"/>
              </a:rPr>
              <a:t> </a:t>
            </a:r>
            <a:r>
              <a:rPr lang="tr-TR" sz="2400" dirty="0" err="1">
                <a:effectLst/>
                <a:latin typeface="LMRoman10"/>
              </a:rPr>
              <a:t>column</a:t>
            </a:r>
            <a:r>
              <a:rPr lang="tr-TR" sz="2400" dirty="0">
                <a:effectLst/>
                <a:latin typeface="LMRoman10"/>
              </a:rPr>
              <a:t> </a:t>
            </a:r>
            <a:r>
              <a:rPr lang="tr-TR" sz="2400" dirty="0" err="1">
                <a:effectLst/>
                <a:latin typeface="LMRoman10"/>
              </a:rPr>
              <a:t>names</a:t>
            </a:r>
            <a:r>
              <a:rPr lang="tr-TR" sz="2400" dirty="0">
                <a:effectLst/>
                <a:latin typeface="LMRoman10"/>
              </a:rPr>
              <a:t> in </a:t>
            </a:r>
            <a:r>
              <a:rPr lang="tr-TR" sz="2400" dirty="0" err="1">
                <a:effectLst/>
                <a:latin typeface="LMRoman10"/>
              </a:rPr>
              <a:t>the</a:t>
            </a:r>
            <a:r>
              <a:rPr lang="tr-TR" sz="2400" dirty="0">
                <a:effectLst/>
                <a:latin typeface="LMRoman10"/>
              </a:rPr>
              <a:t> data </a:t>
            </a:r>
            <a:r>
              <a:rPr lang="tr-TR" sz="2400" dirty="0" err="1">
                <a:effectLst/>
                <a:latin typeface="LMRoman10"/>
              </a:rPr>
              <a:t>dataframe</a:t>
            </a:r>
            <a:r>
              <a:rPr lang="tr-TR" sz="2400" dirty="0">
                <a:effectLst/>
                <a:latin typeface="LMRoman10"/>
              </a:rPr>
              <a:t> </a:t>
            </a:r>
            <a:r>
              <a:rPr lang="tr-TR" sz="2400" dirty="0" err="1">
                <a:effectLst/>
                <a:latin typeface="LMRoman10"/>
              </a:rPr>
              <a:t>and</a:t>
            </a:r>
            <a:r>
              <a:rPr lang="tr-TR" sz="2400" dirty="0">
                <a:effectLst/>
                <a:latin typeface="LMRoman10"/>
              </a:rPr>
              <a:t> </a:t>
            </a:r>
            <a:r>
              <a:rPr lang="tr-TR" sz="2400" dirty="0" err="1">
                <a:effectLst/>
                <a:latin typeface="LMRoman10"/>
              </a:rPr>
              <a:t>then</a:t>
            </a:r>
            <a:r>
              <a:rPr lang="tr-TR" sz="2400" dirty="0">
                <a:effectLst/>
                <a:latin typeface="LMRoman10"/>
              </a:rPr>
              <a:t> </a:t>
            </a:r>
            <a:r>
              <a:rPr lang="tr-TR" sz="2400" dirty="0" err="1">
                <a:effectLst/>
                <a:latin typeface="LMRoman10"/>
              </a:rPr>
              <a:t>selects</a:t>
            </a:r>
            <a:r>
              <a:rPr lang="tr-TR" sz="2400" dirty="0">
                <a:effectLst/>
                <a:latin typeface="LMRoman10"/>
              </a:rPr>
              <a:t> </a:t>
            </a:r>
            <a:r>
              <a:rPr lang="tr-TR" sz="2400" dirty="0" err="1">
                <a:effectLst/>
                <a:latin typeface="LMRoman10"/>
              </a:rPr>
              <a:t>and</a:t>
            </a:r>
            <a:r>
              <a:rPr lang="tr-TR" sz="2400" dirty="0">
                <a:effectLst/>
                <a:latin typeface="LMRoman10"/>
              </a:rPr>
              <a:t> </a:t>
            </a:r>
            <a:r>
              <a:rPr lang="tr-TR" sz="2400" dirty="0" err="1">
                <a:effectLst/>
                <a:latin typeface="LMRoman10"/>
              </a:rPr>
              <a:t>renames</a:t>
            </a:r>
            <a:r>
              <a:rPr lang="tr-TR" sz="2400" dirty="0">
                <a:effectLst/>
                <a:latin typeface="LMRoman10"/>
              </a:rPr>
              <a:t> </a:t>
            </a:r>
            <a:r>
              <a:rPr lang="tr-TR" sz="2400" dirty="0" err="1">
                <a:effectLst/>
                <a:latin typeface="LMRoman10"/>
              </a:rPr>
              <a:t>specific</a:t>
            </a:r>
            <a:r>
              <a:rPr lang="tr-TR" sz="2400" dirty="0">
                <a:effectLst/>
                <a:latin typeface="LMRoman10"/>
              </a:rPr>
              <a:t> </a:t>
            </a:r>
            <a:r>
              <a:rPr lang="tr-TR" sz="2400" dirty="0" err="1">
                <a:effectLst/>
                <a:latin typeface="LMRoman10"/>
              </a:rPr>
              <a:t>columns</a:t>
            </a:r>
            <a:r>
              <a:rPr lang="tr-TR" sz="2400" dirty="0">
                <a:effectLst/>
                <a:latin typeface="LMRoman10"/>
              </a:rPr>
              <a:t> </a:t>
            </a:r>
            <a:r>
              <a:rPr lang="tr-TR" sz="2400" dirty="0" err="1">
                <a:effectLst/>
                <a:latin typeface="LMRoman10"/>
              </a:rPr>
              <a:t>to</a:t>
            </a:r>
            <a:r>
              <a:rPr lang="tr-TR" sz="2400" dirty="0">
                <a:effectLst/>
                <a:latin typeface="LMRoman10"/>
              </a:rPr>
              <a:t> </a:t>
            </a:r>
            <a:r>
              <a:rPr lang="tr-TR" sz="2400" dirty="0" err="1">
                <a:effectLst/>
                <a:latin typeface="LMRoman10"/>
              </a:rPr>
              <a:t>create</a:t>
            </a:r>
            <a:r>
              <a:rPr lang="tr-TR" sz="2400" dirty="0">
                <a:effectLst/>
                <a:latin typeface="LMRoman10"/>
              </a:rPr>
              <a:t> a </a:t>
            </a:r>
            <a:r>
              <a:rPr lang="tr-TR" sz="2400" dirty="0" err="1">
                <a:effectLst/>
                <a:latin typeface="LMRoman10"/>
              </a:rPr>
              <a:t>new</a:t>
            </a:r>
            <a:r>
              <a:rPr lang="tr-TR" sz="2400" dirty="0">
                <a:effectLst/>
                <a:latin typeface="LMRoman10"/>
              </a:rPr>
              <a:t> </a:t>
            </a:r>
            <a:r>
              <a:rPr lang="tr-TR" sz="2400" dirty="0" err="1">
                <a:effectLst/>
                <a:latin typeface="LMRoman10"/>
              </a:rPr>
              <a:t>dataframe</a:t>
            </a:r>
            <a:r>
              <a:rPr lang="tr-TR" sz="2400" dirty="0">
                <a:effectLst/>
                <a:latin typeface="LMRoman10"/>
              </a:rPr>
              <a:t>. </a:t>
            </a:r>
            <a:r>
              <a:rPr lang="tr-TR" sz="2400" dirty="0" err="1">
                <a:effectLst/>
                <a:latin typeface="LMRoman10"/>
              </a:rPr>
              <a:t>In</a:t>
            </a:r>
            <a:r>
              <a:rPr lang="tr-TR" sz="2400" dirty="0">
                <a:effectLst/>
                <a:latin typeface="LMRoman10"/>
              </a:rPr>
              <a:t> </a:t>
            </a:r>
            <a:r>
              <a:rPr lang="tr-TR" sz="2400" dirty="0" err="1">
                <a:effectLst/>
                <a:latin typeface="LMRoman10"/>
              </a:rPr>
              <a:t>summary</a:t>
            </a:r>
            <a:r>
              <a:rPr lang="tr-TR" sz="2400" dirty="0">
                <a:effectLst/>
                <a:latin typeface="LMRoman10"/>
              </a:rPr>
              <a:t>, </a:t>
            </a:r>
            <a:r>
              <a:rPr lang="tr-TR" sz="2400" dirty="0" err="1">
                <a:effectLst/>
                <a:latin typeface="LMRoman10"/>
              </a:rPr>
              <a:t>this</a:t>
            </a:r>
            <a:r>
              <a:rPr lang="tr-TR" sz="2400" dirty="0">
                <a:effectLst/>
                <a:latin typeface="LMRoman10"/>
              </a:rPr>
              <a:t> </a:t>
            </a:r>
            <a:r>
              <a:rPr lang="tr-TR" sz="2400" dirty="0" err="1">
                <a:effectLst/>
                <a:latin typeface="LMRoman10"/>
              </a:rPr>
              <a:t>code</a:t>
            </a:r>
            <a:r>
              <a:rPr lang="tr-TR" sz="2400" dirty="0">
                <a:effectLst/>
                <a:latin typeface="LMRoman10"/>
              </a:rPr>
              <a:t> </a:t>
            </a:r>
            <a:r>
              <a:rPr lang="tr-TR" sz="2400" dirty="0" err="1">
                <a:effectLst/>
                <a:latin typeface="LMRoman10"/>
              </a:rPr>
              <a:t>block</a:t>
            </a:r>
            <a:r>
              <a:rPr lang="tr-TR" sz="2400" dirty="0">
                <a:effectLst/>
                <a:latin typeface="LMRoman10"/>
              </a:rPr>
              <a:t> </a:t>
            </a:r>
            <a:r>
              <a:rPr lang="tr-TR" sz="2400" dirty="0" err="1">
                <a:effectLst/>
                <a:latin typeface="LMRoman10"/>
              </a:rPr>
              <a:t>selects</a:t>
            </a:r>
            <a:r>
              <a:rPr lang="tr-TR" sz="2400" dirty="0">
                <a:effectLst/>
                <a:latin typeface="LMRoman10"/>
              </a:rPr>
              <a:t> </a:t>
            </a:r>
            <a:r>
              <a:rPr lang="tr-TR" sz="2400" dirty="0" err="1">
                <a:effectLst/>
                <a:latin typeface="LMRoman10"/>
              </a:rPr>
              <a:t>certain</a:t>
            </a:r>
            <a:r>
              <a:rPr lang="tr-TR" sz="2400" dirty="0">
                <a:effectLst/>
                <a:latin typeface="LMRoman10"/>
              </a:rPr>
              <a:t> </a:t>
            </a:r>
            <a:r>
              <a:rPr lang="tr-TR" sz="2400" dirty="0" err="1">
                <a:effectLst/>
                <a:latin typeface="LMRoman10"/>
              </a:rPr>
              <a:t>columns</a:t>
            </a:r>
            <a:r>
              <a:rPr lang="tr-TR" sz="2400" dirty="0">
                <a:effectLst/>
                <a:latin typeface="LMRoman10"/>
              </a:rPr>
              <a:t> </a:t>
            </a:r>
            <a:r>
              <a:rPr lang="tr-TR" sz="2400" dirty="0" err="1">
                <a:effectLst/>
                <a:latin typeface="LMRoman10"/>
              </a:rPr>
              <a:t>from</a:t>
            </a:r>
            <a:r>
              <a:rPr lang="tr-TR" sz="2400" dirty="0">
                <a:effectLst/>
                <a:latin typeface="LMRoman10"/>
              </a:rPr>
              <a:t> </a:t>
            </a:r>
            <a:r>
              <a:rPr lang="tr-TR" sz="2400" dirty="0" err="1">
                <a:effectLst/>
                <a:latin typeface="LMRoman10"/>
              </a:rPr>
              <a:t>the</a:t>
            </a:r>
            <a:r>
              <a:rPr lang="tr-TR" sz="2400" dirty="0">
                <a:effectLst/>
                <a:latin typeface="LMRoman10"/>
              </a:rPr>
              <a:t> data </a:t>
            </a:r>
            <a:r>
              <a:rPr lang="tr-TR" sz="2400" dirty="0" err="1">
                <a:effectLst/>
                <a:latin typeface="LMRoman10"/>
              </a:rPr>
              <a:t>dataframe</a:t>
            </a:r>
            <a:r>
              <a:rPr lang="tr-TR" sz="2400" dirty="0">
                <a:effectLst/>
                <a:latin typeface="LMRoman10"/>
              </a:rPr>
              <a:t>, </a:t>
            </a:r>
            <a:r>
              <a:rPr lang="tr-TR" sz="2400" dirty="0" err="1">
                <a:effectLst/>
                <a:latin typeface="LMRoman10"/>
              </a:rPr>
              <a:t>changes</a:t>
            </a:r>
            <a:r>
              <a:rPr lang="tr-TR" sz="2400" dirty="0">
                <a:effectLst/>
                <a:latin typeface="LMRoman10"/>
              </a:rPr>
              <a:t> </a:t>
            </a:r>
            <a:r>
              <a:rPr lang="tr-TR" sz="2400" dirty="0" err="1">
                <a:effectLst/>
                <a:latin typeface="LMRoman10"/>
              </a:rPr>
              <a:t>the</a:t>
            </a:r>
            <a:r>
              <a:rPr lang="tr-TR" sz="2400" dirty="0">
                <a:effectLst/>
                <a:latin typeface="LMRoman10"/>
              </a:rPr>
              <a:t> </a:t>
            </a:r>
            <a:r>
              <a:rPr lang="tr-TR" sz="2400" dirty="0" err="1">
                <a:effectLst/>
                <a:latin typeface="LMRoman10"/>
              </a:rPr>
              <a:t>names</a:t>
            </a:r>
            <a:r>
              <a:rPr lang="tr-TR" sz="2400" dirty="0">
                <a:effectLst/>
                <a:latin typeface="LMRoman10"/>
              </a:rPr>
              <a:t> of </a:t>
            </a:r>
            <a:r>
              <a:rPr lang="tr-TR" sz="2400" dirty="0" err="1">
                <a:effectLst/>
                <a:latin typeface="LMRoman10"/>
              </a:rPr>
              <a:t>some</a:t>
            </a:r>
            <a:r>
              <a:rPr lang="tr-TR" sz="2400" dirty="0">
                <a:effectLst/>
                <a:latin typeface="LMRoman10"/>
              </a:rPr>
              <a:t> </a:t>
            </a:r>
            <a:r>
              <a:rPr lang="tr-TR" sz="2400" dirty="0" err="1">
                <a:effectLst/>
                <a:latin typeface="LMRoman10"/>
              </a:rPr>
              <a:t>columns</a:t>
            </a:r>
            <a:r>
              <a:rPr lang="tr-TR" sz="2400" dirty="0">
                <a:effectLst/>
                <a:latin typeface="LMRoman10"/>
              </a:rPr>
              <a:t>, </a:t>
            </a:r>
            <a:r>
              <a:rPr lang="tr-TR" sz="2400" dirty="0" err="1">
                <a:effectLst/>
                <a:latin typeface="LMRoman10"/>
              </a:rPr>
              <a:t>and</a:t>
            </a:r>
            <a:r>
              <a:rPr lang="tr-TR" sz="2400" dirty="0">
                <a:effectLst/>
                <a:latin typeface="LMRoman10"/>
              </a:rPr>
              <a:t> </a:t>
            </a:r>
            <a:r>
              <a:rPr lang="tr-TR" sz="2400" dirty="0" err="1">
                <a:effectLst/>
                <a:latin typeface="LMRoman10"/>
              </a:rPr>
              <a:t>results</a:t>
            </a:r>
            <a:r>
              <a:rPr lang="tr-TR" sz="2400" dirty="0">
                <a:effectLst/>
                <a:latin typeface="LMRoman10"/>
              </a:rPr>
              <a:t> in </a:t>
            </a:r>
            <a:r>
              <a:rPr lang="tr-TR" sz="2400" dirty="0" err="1">
                <a:effectLst/>
                <a:latin typeface="LMRoman10"/>
              </a:rPr>
              <a:t>the</a:t>
            </a:r>
            <a:r>
              <a:rPr lang="tr-TR" sz="2400" dirty="0">
                <a:effectLst/>
                <a:latin typeface="LMRoman10"/>
              </a:rPr>
              <a:t> </a:t>
            </a:r>
            <a:r>
              <a:rPr lang="tr-TR" sz="2400" dirty="0" err="1">
                <a:effectLst/>
                <a:latin typeface="LMRoman10"/>
              </a:rPr>
              <a:t>creation</a:t>
            </a:r>
            <a:r>
              <a:rPr lang="tr-TR" sz="2400" dirty="0">
                <a:effectLst/>
                <a:latin typeface="LMRoman10"/>
              </a:rPr>
              <a:t> of a </a:t>
            </a:r>
            <a:r>
              <a:rPr lang="tr-TR" sz="2400" dirty="0" err="1">
                <a:effectLst/>
                <a:latin typeface="LMRoman10"/>
              </a:rPr>
              <a:t>new</a:t>
            </a:r>
            <a:r>
              <a:rPr lang="tr-TR" sz="2400" dirty="0">
                <a:effectLst/>
                <a:latin typeface="LMRoman10"/>
              </a:rPr>
              <a:t> </a:t>
            </a:r>
            <a:r>
              <a:rPr lang="tr-TR" sz="2400" dirty="0" err="1">
                <a:effectLst/>
                <a:latin typeface="LMRoman10"/>
              </a:rPr>
              <a:t>dataframe</a:t>
            </a:r>
            <a:r>
              <a:rPr lang="tr-TR" sz="2400" dirty="0">
                <a:effectLst/>
                <a:latin typeface="LMRoman10"/>
              </a:rPr>
              <a:t> </a:t>
            </a:r>
            <a:r>
              <a:rPr lang="tr-TR" sz="2400" dirty="0" err="1">
                <a:effectLst/>
                <a:latin typeface="LMRoman10"/>
              </a:rPr>
              <a:t>named</a:t>
            </a:r>
            <a:r>
              <a:rPr lang="tr-TR" sz="2400" dirty="0">
                <a:effectLst/>
                <a:latin typeface="LMRoman10"/>
              </a:rPr>
              <a:t> </a:t>
            </a:r>
            <a:r>
              <a:rPr lang="tr-TR" sz="2400" dirty="0" err="1">
                <a:effectLst/>
                <a:latin typeface="LMRoman10"/>
              </a:rPr>
              <a:t>spotify_data</a:t>
            </a:r>
            <a:r>
              <a:rPr lang="tr-TR" sz="2400" dirty="0">
                <a:effectLst/>
                <a:latin typeface="LMRoman10"/>
              </a:rPr>
              <a:t>. </a:t>
            </a:r>
            <a:endParaRPr lang="tr-TR" sz="2400" dirty="0"/>
          </a:p>
          <a:p>
            <a:endParaRPr lang="en-US" dirty="0"/>
          </a:p>
        </p:txBody>
      </p:sp>
      <p:pic>
        <p:nvPicPr>
          <p:cNvPr id="8" name="Grafik 7" descr="Sunu çubuk grafiği  düz dolguyla">
            <a:extLst>
              <a:ext uri="{FF2B5EF4-FFF2-40B4-BE49-F238E27FC236}">
                <a16:creationId xmlns:a16="http://schemas.microsoft.com/office/drawing/2014/main" id="{D4AF1230-AD80-DD0B-B672-4124CAF9BB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6823" y="4706336"/>
            <a:ext cx="1854200" cy="1854200"/>
          </a:xfrm>
          <a:prstGeom prst="rect">
            <a:avLst/>
          </a:prstGeom>
        </p:spPr>
      </p:pic>
    </p:spTree>
    <p:extLst>
      <p:ext uri="{BB962C8B-B14F-4D97-AF65-F5344CB8AC3E}">
        <p14:creationId xmlns:p14="http://schemas.microsoft.com/office/powerpoint/2010/main" val="1202764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2D609792-1FFB-43D8-3089-3ABFE6C5323B}"/>
              </a:ext>
            </a:extLst>
          </p:cNvPr>
          <p:cNvPicPr>
            <a:picLocks noGrp="1" noChangeAspect="1"/>
          </p:cNvPicPr>
          <p:nvPr>
            <p:ph idx="1"/>
          </p:nvPr>
        </p:nvPicPr>
        <p:blipFill>
          <a:blip r:embed="rId2"/>
          <a:stretch>
            <a:fillRect/>
          </a:stretch>
        </p:blipFill>
        <p:spPr>
          <a:xfrm>
            <a:off x="410047" y="607682"/>
            <a:ext cx="8955061" cy="742816"/>
          </a:xfrm>
        </p:spPr>
      </p:pic>
      <p:sp>
        <p:nvSpPr>
          <p:cNvPr id="6" name="Metin kutusu 5">
            <a:extLst>
              <a:ext uri="{FF2B5EF4-FFF2-40B4-BE49-F238E27FC236}">
                <a16:creationId xmlns:a16="http://schemas.microsoft.com/office/drawing/2014/main" id="{306AEF4A-8434-4A5B-19B7-1A981BC25F9C}"/>
              </a:ext>
            </a:extLst>
          </p:cNvPr>
          <p:cNvSpPr txBox="1"/>
          <p:nvPr/>
        </p:nvSpPr>
        <p:spPr>
          <a:xfrm>
            <a:off x="442873" y="1772529"/>
            <a:ext cx="8596312" cy="2585323"/>
          </a:xfrm>
          <a:prstGeom prst="rect">
            <a:avLst/>
          </a:prstGeom>
          <a:noFill/>
        </p:spPr>
        <p:txBody>
          <a:bodyPr wrap="square" rtlCol="0">
            <a:spAutoFit/>
          </a:bodyPr>
          <a:lstStyle/>
          <a:p>
            <a:pPr algn="just"/>
            <a:r>
              <a:rPr lang="tr-TR" sz="2400" dirty="0">
                <a:effectLst/>
                <a:latin typeface="LMRoman10"/>
              </a:rPr>
              <a:t>  </a:t>
            </a:r>
            <a:r>
              <a:rPr lang="tr-TR" sz="2400" dirty="0" err="1">
                <a:effectLst/>
                <a:latin typeface="LMRoman10"/>
              </a:rPr>
              <a:t>For</a:t>
            </a:r>
            <a:r>
              <a:rPr lang="tr-TR" sz="2400" dirty="0">
                <a:effectLst/>
                <a:latin typeface="LMRoman10"/>
              </a:rPr>
              <a:t> </a:t>
            </a:r>
            <a:r>
              <a:rPr lang="tr-TR" sz="2400" dirty="0" err="1">
                <a:effectLst/>
                <a:latin typeface="LMRoman10"/>
              </a:rPr>
              <a:t>imbalanced</a:t>
            </a:r>
            <a:r>
              <a:rPr lang="tr-TR" sz="2400" dirty="0">
                <a:effectLst/>
                <a:latin typeface="LMRoman10"/>
              </a:rPr>
              <a:t> problem, </a:t>
            </a:r>
            <a:r>
              <a:rPr lang="tr-TR" sz="2400" dirty="0" err="1">
                <a:effectLst/>
                <a:latin typeface="LMRoman10"/>
              </a:rPr>
              <a:t>This</a:t>
            </a:r>
            <a:r>
              <a:rPr lang="tr-TR" sz="2400" dirty="0">
                <a:effectLst/>
                <a:latin typeface="LMRoman10"/>
              </a:rPr>
              <a:t> </a:t>
            </a:r>
            <a:r>
              <a:rPr lang="tr-TR" sz="2400" dirty="0" err="1">
                <a:effectLst/>
                <a:latin typeface="LMRoman10"/>
              </a:rPr>
              <a:t>code</a:t>
            </a:r>
            <a:r>
              <a:rPr lang="tr-TR" sz="2400" dirty="0">
                <a:effectLst/>
                <a:latin typeface="LMRoman10"/>
              </a:rPr>
              <a:t> </a:t>
            </a:r>
            <a:r>
              <a:rPr lang="tr-TR" sz="2400" dirty="0" err="1">
                <a:effectLst/>
                <a:latin typeface="LMRoman10"/>
              </a:rPr>
              <a:t>block</a:t>
            </a:r>
            <a:r>
              <a:rPr lang="tr-TR" sz="2400" dirty="0">
                <a:effectLst/>
                <a:latin typeface="LMRoman10"/>
              </a:rPr>
              <a:t> </a:t>
            </a:r>
            <a:r>
              <a:rPr lang="tr-TR" sz="2400" dirty="0" err="1">
                <a:effectLst/>
                <a:latin typeface="LMRoman10"/>
              </a:rPr>
              <a:t>balances</a:t>
            </a:r>
            <a:r>
              <a:rPr lang="tr-TR" sz="2400" dirty="0">
                <a:effectLst/>
                <a:latin typeface="LMRoman10"/>
              </a:rPr>
              <a:t> </a:t>
            </a:r>
            <a:r>
              <a:rPr lang="tr-TR" sz="2400" dirty="0" err="1">
                <a:effectLst/>
                <a:latin typeface="LMRoman10"/>
              </a:rPr>
              <a:t>the</a:t>
            </a:r>
            <a:r>
              <a:rPr lang="tr-TR" sz="2400" dirty="0">
                <a:effectLst/>
                <a:latin typeface="LMRoman10"/>
              </a:rPr>
              <a:t> </a:t>
            </a:r>
            <a:r>
              <a:rPr lang="tr-TR" sz="2400" dirty="0" err="1">
                <a:effectLst/>
                <a:latin typeface="LMRoman10"/>
              </a:rPr>
              <a:t>energy</a:t>
            </a:r>
            <a:r>
              <a:rPr lang="tr-TR" sz="2400" dirty="0">
                <a:effectLst/>
                <a:latin typeface="LMRoman10"/>
              </a:rPr>
              <a:t> </a:t>
            </a:r>
            <a:r>
              <a:rPr lang="tr-TR" sz="2400" dirty="0" err="1">
                <a:effectLst/>
                <a:latin typeface="LMRoman10"/>
              </a:rPr>
              <a:t>variable</a:t>
            </a:r>
            <a:r>
              <a:rPr lang="tr-TR" sz="2400" dirty="0">
                <a:effectLst/>
                <a:latin typeface="LMRoman10"/>
              </a:rPr>
              <a:t> in </a:t>
            </a:r>
            <a:r>
              <a:rPr lang="tr-TR" sz="2400" dirty="0" err="1">
                <a:effectLst/>
                <a:latin typeface="LMRoman10"/>
              </a:rPr>
              <a:t>the</a:t>
            </a:r>
            <a:r>
              <a:rPr lang="tr-TR" sz="2400" dirty="0">
                <a:effectLst/>
                <a:latin typeface="LMRoman10"/>
              </a:rPr>
              <a:t> </a:t>
            </a:r>
            <a:r>
              <a:rPr lang="tr-TR" sz="2400" dirty="0" err="1">
                <a:effectLst/>
                <a:latin typeface="LMRoman10"/>
              </a:rPr>
              <a:t>spotify_data</a:t>
            </a:r>
            <a:r>
              <a:rPr lang="tr-TR" sz="2400" dirty="0">
                <a:effectLst/>
                <a:latin typeface="LMRoman10"/>
              </a:rPr>
              <a:t> </a:t>
            </a:r>
            <a:r>
              <a:rPr lang="tr-TR" sz="2400" dirty="0" err="1">
                <a:effectLst/>
                <a:latin typeface="LMRoman10"/>
              </a:rPr>
              <a:t>dataset</a:t>
            </a:r>
            <a:r>
              <a:rPr lang="tr-TR" sz="2400" dirty="0">
                <a:effectLst/>
                <a:latin typeface="LMRoman10"/>
              </a:rPr>
              <a:t> </a:t>
            </a:r>
            <a:r>
              <a:rPr lang="tr-TR" sz="2400" dirty="0" err="1">
                <a:effectLst/>
                <a:latin typeface="LMRoman10"/>
              </a:rPr>
              <a:t>and</a:t>
            </a:r>
            <a:r>
              <a:rPr lang="tr-TR" sz="2400" dirty="0">
                <a:effectLst/>
                <a:latin typeface="LMRoman10"/>
              </a:rPr>
              <a:t> </a:t>
            </a:r>
            <a:r>
              <a:rPr lang="tr-TR" sz="2400" dirty="0" err="1">
                <a:effectLst/>
                <a:latin typeface="LMRoman10"/>
              </a:rPr>
              <a:t>addresses</a:t>
            </a:r>
            <a:r>
              <a:rPr lang="tr-TR" sz="2400" dirty="0">
                <a:effectLst/>
                <a:latin typeface="LMRoman10"/>
              </a:rPr>
              <a:t> </a:t>
            </a:r>
            <a:r>
              <a:rPr lang="tr-TR" sz="2400" dirty="0" err="1">
                <a:effectLst/>
                <a:latin typeface="LMRoman10"/>
              </a:rPr>
              <a:t>class</a:t>
            </a:r>
            <a:r>
              <a:rPr lang="tr-TR" sz="2400" dirty="0">
                <a:effectLst/>
                <a:latin typeface="LMRoman10"/>
              </a:rPr>
              <a:t> </a:t>
            </a:r>
            <a:r>
              <a:rPr lang="tr-TR" sz="2400" dirty="0" err="1">
                <a:effectLst/>
                <a:latin typeface="LMRoman10"/>
              </a:rPr>
              <a:t>imbalances</a:t>
            </a:r>
            <a:r>
              <a:rPr lang="tr-TR" sz="2400" dirty="0">
                <a:effectLst/>
                <a:latin typeface="LMRoman10"/>
              </a:rPr>
              <a:t> </a:t>
            </a:r>
            <a:r>
              <a:rPr lang="tr-TR" sz="2400" dirty="0" err="1">
                <a:effectLst/>
                <a:latin typeface="LMRoman10"/>
              </a:rPr>
              <a:t>within</a:t>
            </a:r>
            <a:r>
              <a:rPr lang="tr-TR" sz="2400" dirty="0">
                <a:effectLst/>
                <a:latin typeface="LMRoman10"/>
              </a:rPr>
              <a:t> </a:t>
            </a:r>
            <a:r>
              <a:rPr lang="tr-TR" sz="2400" dirty="0" err="1">
                <a:effectLst/>
                <a:latin typeface="LMRoman10"/>
              </a:rPr>
              <a:t>the</a:t>
            </a:r>
            <a:r>
              <a:rPr lang="tr-TR" sz="2400" dirty="0">
                <a:effectLst/>
                <a:latin typeface="LMRoman10"/>
              </a:rPr>
              <a:t> </a:t>
            </a:r>
            <a:r>
              <a:rPr lang="tr-TR" sz="2400" dirty="0" err="1">
                <a:effectLst/>
                <a:latin typeface="LMRoman10"/>
              </a:rPr>
              <a:t>dataset</a:t>
            </a:r>
            <a:r>
              <a:rPr lang="tr-TR" sz="2400" dirty="0">
                <a:effectLst/>
                <a:latin typeface="LMRoman10"/>
              </a:rPr>
              <a:t>. </a:t>
            </a:r>
            <a:r>
              <a:rPr lang="tr-TR" sz="2400" dirty="0" err="1">
                <a:effectLst/>
                <a:latin typeface="LMRoman10"/>
              </a:rPr>
              <a:t>This</a:t>
            </a:r>
            <a:r>
              <a:rPr lang="tr-TR" sz="2400" dirty="0">
                <a:effectLst/>
                <a:latin typeface="LMRoman10"/>
              </a:rPr>
              <a:t> </a:t>
            </a:r>
            <a:r>
              <a:rPr lang="tr-TR" sz="2400" dirty="0" err="1">
                <a:effectLst/>
                <a:latin typeface="LMRoman10"/>
              </a:rPr>
              <a:t>process</a:t>
            </a:r>
            <a:r>
              <a:rPr lang="tr-TR" sz="2400" dirty="0">
                <a:effectLst/>
                <a:latin typeface="LMRoman10"/>
              </a:rPr>
              <a:t> </a:t>
            </a:r>
            <a:r>
              <a:rPr lang="tr-TR" sz="2400" dirty="0" err="1">
                <a:effectLst/>
                <a:latin typeface="LMRoman10"/>
              </a:rPr>
              <a:t>ensures</a:t>
            </a:r>
            <a:r>
              <a:rPr lang="tr-TR" sz="2400" dirty="0">
                <a:effectLst/>
                <a:latin typeface="LMRoman10"/>
              </a:rPr>
              <a:t> </a:t>
            </a:r>
            <a:r>
              <a:rPr lang="tr-TR" sz="2400" dirty="0" err="1">
                <a:effectLst/>
                <a:latin typeface="LMRoman10"/>
              </a:rPr>
              <a:t>that</a:t>
            </a:r>
            <a:r>
              <a:rPr lang="tr-TR" sz="2400" dirty="0">
                <a:effectLst/>
                <a:latin typeface="LMRoman10"/>
              </a:rPr>
              <a:t> </a:t>
            </a:r>
            <a:r>
              <a:rPr lang="tr-TR" sz="2400" dirty="0" err="1">
                <a:effectLst/>
                <a:latin typeface="LMRoman10"/>
              </a:rPr>
              <a:t>the</a:t>
            </a:r>
            <a:r>
              <a:rPr lang="tr-TR" sz="2400" dirty="0">
                <a:effectLst/>
                <a:latin typeface="LMRoman10"/>
              </a:rPr>
              <a:t> </a:t>
            </a:r>
            <a:r>
              <a:rPr lang="tr-TR" sz="2400" dirty="0" err="1">
                <a:effectLst/>
                <a:latin typeface="LMRoman10"/>
              </a:rPr>
              <a:t>classes</a:t>
            </a:r>
            <a:r>
              <a:rPr lang="tr-TR" sz="2400" dirty="0">
                <a:effectLst/>
                <a:latin typeface="LMRoman10"/>
              </a:rPr>
              <a:t> </a:t>
            </a:r>
            <a:r>
              <a:rPr lang="tr-TR" sz="2400" dirty="0" err="1">
                <a:effectLst/>
                <a:latin typeface="LMRoman10"/>
              </a:rPr>
              <a:t>have</a:t>
            </a:r>
            <a:r>
              <a:rPr lang="tr-TR" sz="2400" dirty="0">
                <a:effectLst/>
                <a:latin typeface="LMRoman10"/>
              </a:rPr>
              <a:t> an </a:t>
            </a:r>
            <a:r>
              <a:rPr lang="tr-TR" sz="2400" dirty="0" err="1">
                <a:effectLst/>
                <a:latin typeface="LMRoman10"/>
              </a:rPr>
              <a:t>equal</a:t>
            </a:r>
            <a:r>
              <a:rPr lang="tr-TR" sz="2400" dirty="0">
                <a:effectLst/>
                <a:latin typeface="LMRoman10"/>
              </a:rPr>
              <a:t> </a:t>
            </a:r>
            <a:r>
              <a:rPr lang="tr-TR" sz="2400" dirty="0" err="1">
                <a:effectLst/>
                <a:latin typeface="LMRoman10"/>
              </a:rPr>
              <a:t>number</a:t>
            </a:r>
            <a:r>
              <a:rPr lang="tr-TR" sz="2400" dirty="0">
                <a:effectLst/>
                <a:latin typeface="LMRoman10"/>
              </a:rPr>
              <a:t> of </a:t>
            </a:r>
            <a:r>
              <a:rPr lang="tr-TR" sz="2400" dirty="0" err="1">
                <a:effectLst/>
                <a:latin typeface="LMRoman10"/>
              </a:rPr>
              <a:t>examples</a:t>
            </a:r>
            <a:r>
              <a:rPr lang="tr-TR" sz="2400" dirty="0">
                <a:effectLst/>
                <a:latin typeface="LMRoman10"/>
              </a:rPr>
              <a:t>, </a:t>
            </a:r>
            <a:r>
              <a:rPr lang="tr-TR" sz="2400" dirty="0" err="1">
                <a:effectLst/>
                <a:latin typeface="LMRoman10"/>
              </a:rPr>
              <a:t>which</a:t>
            </a:r>
            <a:r>
              <a:rPr lang="tr-TR" sz="2400" dirty="0">
                <a:effectLst/>
                <a:latin typeface="LMRoman10"/>
              </a:rPr>
              <a:t> can </a:t>
            </a:r>
            <a:r>
              <a:rPr lang="tr-TR" sz="2400" dirty="0" err="1">
                <a:effectLst/>
                <a:latin typeface="LMRoman10"/>
              </a:rPr>
              <a:t>improve</a:t>
            </a:r>
            <a:r>
              <a:rPr lang="tr-TR" sz="2400" dirty="0">
                <a:effectLst/>
                <a:latin typeface="LMRoman10"/>
              </a:rPr>
              <a:t> </a:t>
            </a:r>
            <a:r>
              <a:rPr lang="tr-TR" sz="2400" dirty="0" err="1">
                <a:effectLst/>
                <a:latin typeface="LMRoman10"/>
              </a:rPr>
              <a:t>the</a:t>
            </a:r>
            <a:r>
              <a:rPr lang="tr-TR" sz="2400" dirty="0">
                <a:effectLst/>
                <a:latin typeface="LMRoman10"/>
              </a:rPr>
              <a:t> </a:t>
            </a:r>
            <a:r>
              <a:rPr lang="tr-TR" sz="2400" dirty="0" err="1">
                <a:effectLst/>
                <a:latin typeface="LMRoman10"/>
              </a:rPr>
              <a:t>model’s</a:t>
            </a:r>
            <a:r>
              <a:rPr lang="tr-TR" sz="2400" dirty="0">
                <a:effectLst/>
                <a:latin typeface="LMRoman10"/>
              </a:rPr>
              <a:t> </a:t>
            </a:r>
            <a:r>
              <a:rPr lang="tr-TR" sz="2400" dirty="0" err="1">
                <a:effectLst/>
                <a:latin typeface="LMRoman10"/>
              </a:rPr>
              <a:t>training</a:t>
            </a:r>
            <a:r>
              <a:rPr lang="tr-TR" sz="2400" dirty="0">
                <a:effectLst/>
                <a:latin typeface="LMRoman10"/>
              </a:rPr>
              <a:t> </a:t>
            </a:r>
            <a:r>
              <a:rPr lang="tr-TR" sz="2400" dirty="0" err="1">
                <a:effectLst/>
                <a:latin typeface="LMRoman10"/>
              </a:rPr>
              <a:t>performance</a:t>
            </a:r>
            <a:r>
              <a:rPr lang="tr-TR" sz="2400" dirty="0">
                <a:effectLst/>
                <a:latin typeface="LMRoman10"/>
              </a:rPr>
              <a:t> </a:t>
            </a:r>
            <a:r>
              <a:rPr lang="tr-TR" sz="2400" dirty="0" err="1">
                <a:effectLst/>
                <a:latin typeface="LMRoman10"/>
              </a:rPr>
              <a:t>by</a:t>
            </a:r>
            <a:r>
              <a:rPr lang="tr-TR" sz="2400" dirty="0">
                <a:effectLst/>
                <a:latin typeface="LMRoman10"/>
              </a:rPr>
              <a:t> </a:t>
            </a:r>
            <a:r>
              <a:rPr lang="tr-TR" sz="2400" dirty="0" err="1">
                <a:effectLst/>
                <a:latin typeface="LMRoman10"/>
              </a:rPr>
              <a:t>balancing</a:t>
            </a:r>
            <a:r>
              <a:rPr lang="tr-TR" sz="2400" dirty="0">
                <a:effectLst/>
                <a:latin typeface="LMRoman10"/>
              </a:rPr>
              <a:t> </a:t>
            </a:r>
            <a:r>
              <a:rPr lang="tr-TR" sz="2400" dirty="0" err="1">
                <a:effectLst/>
                <a:latin typeface="LMRoman10"/>
              </a:rPr>
              <a:t>the</a:t>
            </a:r>
            <a:r>
              <a:rPr lang="tr-TR" sz="2400" dirty="0">
                <a:effectLst/>
                <a:latin typeface="LMRoman10"/>
              </a:rPr>
              <a:t> </a:t>
            </a:r>
            <a:r>
              <a:rPr lang="tr-TR" sz="2400" dirty="0" err="1">
                <a:effectLst/>
                <a:latin typeface="LMRoman10"/>
              </a:rPr>
              <a:t>dataset</a:t>
            </a:r>
            <a:r>
              <a:rPr lang="tr-TR" sz="2400" dirty="0">
                <a:effectLst/>
                <a:latin typeface="LMRoman10"/>
              </a:rPr>
              <a:t> </a:t>
            </a:r>
            <a:r>
              <a:rPr lang="tr-TR" sz="2400" dirty="0" err="1">
                <a:effectLst/>
                <a:latin typeface="LMRoman10"/>
              </a:rPr>
              <a:t>and</a:t>
            </a:r>
            <a:r>
              <a:rPr lang="tr-TR" sz="2400" dirty="0">
                <a:effectLst/>
                <a:latin typeface="LMRoman10"/>
              </a:rPr>
              <a:t> </a:t>
            </a:r>
            <a:r>
              <a:rPr lang="tr-TR" sz="2400" dirty="0" err="1">
                <a:effectLst/>
                <a:latin typeface="LMRoman10"/>
              </a:rPr>
              <a:t>setting</a:t>
            </a:r>
            <a:r>
              <a:rPr lang="tr-TR" sz="2400" dirty="0">
                <a:effectLst/>
                <a:latin typeface="LMRoman10"/>
              </a:rPr>
              <a:t> </a:t>
            </a:r>
            <a:r>
              <a:rPr lang="tr-TR" sz="2400" dirty="0" err="1">
                <a:effectLst/>
                <a:latin typeface="LMRoman10"/>
              </a:rPr>
              <a:t>randomness</a:t>
            </a:r>
            <a:r>
              <a:rPr lang="tr-TR" sz="2400" dirty="0">
                <a:effectLst/>
                <a:latin typeface="LMRoman10"/>
              </a:rPr>
              <a:t> </a:t>
            </a:r>
            <a:r>
              <a:rPr lang="tr-TR" sz="2400" dirty="0" err="1">
                <a:effectLst/>
                <a:latin typeface="LMRoman10"/>
              </a:rPr>
              <a:t>configurations</a:t>
            </a:r>
            <a:r>
              <a:rPr lang="tr-TR" sz="2400" dirty="0">
                <a:effectLst/>
                <a:latin typeface="LMRoman10"/>
              </a:rPr>
              <a:t>. </a:t>
            </a:r>
            <a:endParaRPr lang="tr-TR" sz="2400" dirty="0"/>
          </a:p>
          <a:p>
            <a:pPr algn="just"/>
            <a:endParaRPr lang="en-US" dirty="0"/>
          </a:p>
        </p:txBody>
      </p:sp>
      <p:pic>
        <p:nvPicPr>
          <p:cNvPr id="4098" name="Picture 2" descr="Kodlar Nasıl Çalışır? - Halil Durmus">
            <a:extLst>
              <a:ext uri="{FF2B5EF4-FFF2-40B4-BE49-F238E27FC236}">
                <a16:creationId xmlns:a16="http://schemas.microsoft.com/office/drawing/2014/main" id="{A275AAA2-03BE-0383-E868-B95D611C2E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904" y="4159250"/>
            <a:ext cx="4903204" cy="2317750"/>
          </a:xfrm>
          <a:prstGeom prst="rect">
            <a:avLst/>
          </a:prstGeom>
          <a:noFill/>
          <a:effectLst>
            <a:softEdge rad="258739"/>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735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ekran görüntüsü, yazı tipi, sayı, numara içeren bir resim&#10;&#10;Açıklama otomatik olarak oluşturuldu">
            <a:extLst>
              <a:ext uri="{FF2B5EF4-FFF2-40B4-BE49-F238E27FC236}">
                <a16:creationId xmlns:a16="http://schemas.microsoft.com/office/drawing/2014/main" id="{96486C0E-2D51-63A8-568A-16865B62B923}"/>
              </a:ext>
            </a:extLst>
          </p:cNvPr>
          <p:cNvPicPr>
            <a:picLocks noGrp="1" noChangeAspect="1"/>
          </p:cNvPicPr>
          <p:nvPr>
            <p:ph idx="1"/>
          </p:nvPr>
        </p:nvPicPr>
        <p:blipFill>
          <a:blip r:embed="rId2"/>
          <a:stretch>
            <a:fillRect/>
          </a:stretch>
        </p:blipFill>
        <p:spPr>
          <a:xfrm>
            <a:off x="-61659" y="0"/>
            <a:ext cx="7967702" cy="5401184"/>
          </a:xfrm>
        </p:spPr>
      </p:pic>
      <p:sp>
        <p:nvSpPr>
          <p:cNvPr id="6" name="Metin kutusu 5">
            <a:extLst>
              <a:ext uri="{FF2B5EF4-FFF2-40B4-BE49-F238E27FC236}">
                <a16:creationId xmlns:a16="http://schemas.microsoft.com/office/drawing/2014/main" id="{AB84445A-3333-866F-D2DE-36A6FCE5B3C0}"/>
              </a:ext>
            </a:extLst>
          </p:cNvPr>
          <p:cNvSpPr txBox="1"/>
          <p:nvPr/>
        </p:nvSpPr>
        <p:spPr>
          <a:xfrm>
            <a:off x="492370" y="5401184"/>
            <a:ext cx="8918916" cy="1600438"/>
          </a:xfrm>
          <a:prstGeom prst="rect">
            <a:avLst/>
          </a:prstGeom>
          <a:noFill/>
        </p:spPr>
        <p:txBody>
          <a:bodyPr wrap="square" rtlCol="0">
            <a:spAutoFit/>
          </a:bodyPr>
          <a:lstStyle/>
          <a:p>
            <a:r>
              <a:rPr lang="tr-TR" sz="2000" dirty="0">
                <a:effectLst/>
                <a:latin typeface="LMRoman10"/>
              </a:rPr>
              <a:t>  </a:t>
            </a:r>
            <a:r>
              <a:rPr lang="tr-TR" sz="2000" dirty="0" err="1">
                <a:effectLst/>
                <a:latin typeface="LMRoman10"/>
              </a:rPr>
              <a:t>This</a:t>
            </a:r>
            <a:r>
              <a:rPr lang="tr-TR" sz="2000" dirty="0">
                <a:effectLst/>
                <a:latin typeface="LMRoman10"/>
              </a:rPr>
              <a:t> R </a:t>
            </a:r>
            <a:r>
              <a:rPr lang="tr-TR" sz="2000" dirty="0" err="1">
                <a:effectLst/>
                <a:latin typeface="LMRoman10"/>
              </a:rPr>
              <a:t>code</a:t>
            </a:r>
            <a:r>
              <a:rPr lang="tr-TR" sz="2000" dirty="0">
                <a:effectLst/>
                <a:latin typeface="LMRoman10"/>
              </a:rPr>
              <a:t> </a:t>
            </a:r>
            <a:r>
              <a:rPr lang="tr-TR" sz="2000" dirty="0" err="1">
                <a:effectLst/>
                <a:latin typeface="LMRoman10"/>
              </a:rPr>
              <a:t>block</a:t>
            </a:r>
            <a:r>
              <a:rPr lang="tr-TR" sz="2000" dirty="0">
                <a:effectLst/>
                <a:latin typeface="LMRoman10"/>
              </a:rPr>
              <a:t> </a:t>
            </a:r>
            <a:r>
              <a:rPr lang="tr-TR" sz="2000" dirty="0" err="1">
                <a:effectLst/>
                <a:latin typeface="LMRoman10"/>
              </a:rPr>
              <a:t>contains</a:t>
            </a:r>
            <a:r>
              <a:rPr lang="tr-TR" sz="2000" dirty="0">
                <a:effectLst/>
                <a:latin typeface="LMRoman10"/>
              </a:rPr>
              <a:t> a </a:t>
            </a:r>
            <a:r>
              <a:rPr lang="tr-TR" sz="2000" dirty="0" err="1">
                <a:effectLst/>
                <a:latin typeface="LMRoman10"/>
              </a:rPr>
              <a:t>loop</a:t>
            </a:r>
            <a:r>
              <a:rPr lang="tr-TR" sz="2000" dirty="0">
                <a:effectLst/>
                <a:latin typeface="LMRoman10"/>
              </a:rPr>
              <a:t> </a:t>
            </a:r>
            <a:r>
              <a:rPr lang="tr-TR" sz="2000" dirty="0" err="1">
                <a:effectLst/>
                <a:latin typeface="LMRoman10"/>
              </a:rPr>
              <a:t>that</a:t>
            </a:r>
            <a:r>
              <a:rPr lang="tr-TR" sz="2000" dirty="0">
                <a:effectLst/>
                <a:latin typeface="LMRoman10"/>
              </a:rPr>
              <a:t> </a:t>
            </a:r>
            <a:r>
              <a:rPr lang="tr-TR" sz="2000" dirty="0" err="1">
                <a:effectLst/>
                <a:latin typeface="LMRoman10"/>
              </a:rPr>
              <a:t>searches</a:t>
            </a:r>
            <a:r>
              <a:rPr lang="tr-TR" sz="2000" dirty="0">
                <a:effectLst/>
                <a:latin typeface="LMRoman10"/>
              </a:rPr>
              <a:t> </a:t>
            </a:r>
            <a:r>
              <a:rPr lang="tr-TR" sz="2000" dirty="0" err="1">
                <a:effectLst/>
                <a:latin typeface="LMRoman10"/>
              </a:rPr>
              <a:t>various</a:t>
            </a:r>
            <a:r>
              <a:rPr lang="tr-TR" sz="2000" dirty="0">
                <a:effectLst/>
                <a:latin typeface="LMRoman10"/>
              </a:rPr>
              <a:t> </a:t>
            </a:r>
            <a:r>
              <a:rPr lang="tr-TR" sz="2000" dirty="0" err="1">
                <a:effectLst/>
                <a:latin typeface="LMRoman10"/>
              </a:rPr>
              <a:t>parameters</a:t>
            </a:r>
            <a:r>
              <a:rPr lang="tr-TR" sz="2000" dirty="0">
                <a:effectLst/>
                <a:latin typeface="LMRoman10"/>
              </a:rPr>
              <a:t> </a:t>
            </a:r>
            <a:r>
              <a:rPr lang="tr-TR" sz="2000" dirty="0" err="1">
                <a:effectLst/>
                <a:latin typeface="LMRoman10"/>
              </a:rPr>
              <a:t>to</a:t>
            </a:r>
            <a:r>
              <a:rPr lang="tr-TR" sz="2000" dirty="0">
                <a:effectLst/>
                <a:latin typeface="LMRoman10"/>
              </a:rPr>
              <a:t> </a:t>
            </a:r>
            <a:r>
              <a:rPr lang="tr-TR" sz="2000" dirty="0" err="1">
                <a:effectLst/>
                <a:latin typeface="LMRoman10"/>
              </a:rPr>
              <a:t>get</a:t>
            </a:r>
            <a:r>
              <a:rPr lang="tr-TR" sz="2000" dirty="0">
                <a:effectLst/>
                <a:latin typeface="LMRoman10"/>
              </a:rPr>
              <a:t> </a:t>
            </a:r>
            <a:r>
              <a:rPr lang="tr-TR" sz="2000" dirty="0" err="1">
                <a:effectLst/>
                <a:latin typeface="LMRoman10"/>
              </a:rPr>
              <a:t>the</a:t>
            </a:r>
            <a:r>
              <a:rPr lang="tr-TR" sz="2000" dirty="0">
                <a:effectLst/>
                <a:latin typeface="LMRoman10"/>
              </a:rPr>
              <a:t> </a:t>
            </a:r>
            <a:r>
              <a:rPr lang="tr-TR" sz="2000" dirty="0" err="1">
                <a:effectLst/>
                <a:latin typeface="LMRoman10"/>
              </a:rPr>
              <a:t>best</a:t>
            </a:r>
            <a:r>
              <a:rPr lang="tr-TR" sz="2000" dirty="0">
                <a:effectLst/>
                <a:latin typeface="LMRoman10"/>
              </a:rPr>
              <a:t> </a:t>
            </a:r>
            <a:r>
              <a:rPr lang="tr-TR" sz="2000" dirty="0" err="1">
                <a:effectLst/>
                <a:latin typeface="LMRoman10"/>
              </a:rPr>
              <a:t>balanced</a:t>
            </a:r>
            <a:r>
              <a:rPr lang="tr-TR" sz="2000" dirty="0">
                <a:effectLst/>
                <a:latin typeface="LMRoman10"/>
              </a:rPr>
              <a:t> </a:t>
            </a:r>
            <a:r>
              <a:rPr lang="tr-TR" sz="2000" dirty="0" err="1">
                <a:effectLst/>
                <a:latin typeface="LMRoman10"/>
              </a:rPr>
              <a:t>accuracy</a:t>
            </a:r>
            <a:r>
              <a:rPr lang="tr-TR" sz="2000" dirty="0">
                <a:effectLst/>
                <a:latin typeface="LMRoman10"/>
              </a:rPr>
              <a:t> </a:t>
            </a:r>
            <a:r>
              <a:rPr lang="tr-TR" sz="2000" dirty="0" err="1">
                <a:effectLst/>
                <a:latin typeface="LMRoman10"/>
              </a:rPr>
              <a:t>using</a:t>
            </a:r>
            <a:r>
              <a:rPr lang="tr-TR" sz="2000" dirty="0">
                <a:effectLst/>
                <a:latin typeface="LMRoman10"/>
              </a:rPr>
              <a:t> a </a:t>
            </a:r>
            <a:r>
              <a:rPr lang="tr-TR" sz="2000" dirty="0" err="1">
                <a:effectLst/>
                <a:latin typeface="LMRoman10"/>
              </a:rPr>
              <a:t>logistic</a:t>
            </a:r>
            <a:r>
              <a:rPr lang="tr-TR" sz="2000" dirty="0">
                <a:effectLst/>
                <a:latin typeface="LMRoman10"/>
              </a:rPr>
              <a:t> </a:t>
            </a:r>
            <a:r>
              <a:rPr lang="tr-TR" sz="2000" dirty="0" err="1">
                <a:effectLst/>
                <a:latin typeface="LMRoman10"/>
              </a:rPr>
              <a:t>regression</a:t>
            </a:r>
            <a:r>
              <a:rPr lang="tr-TR" sz="2000" dirty="0">
                <a:effectLst/>
                <a:latin typeface="LMRoman10"/>
              </a:rPr>
              <a:t> model on a </a:t>
            </a:r>
            <a:r>
              <a:rPr lang="tr-TR" sz="2000" dirty="0" err="1">
                <a:effectLst/>
                <a:latin typeface="LMRoman10"/>
              </a:rPr>
              <a:t>dataset</a:t>
            </a:r>
            <a:r>
              <a:rPr lang="tr-TR" sz="2000" dirty="0">
                <a:effectLst/>
                <a:latin typeface="LMRoman10"/>
              </a:rPr>
              <a:t>. </a:t>
            </a:r>
            <a:r>
              <a:rPr lang="tr-TR" sz="2000" dirty="0" err="1">
                <a:effectLst/>
                <a:latin typeface="LMRoman10"/>
              </a:rPr>
              <a:t>To</a:t>
            </a:r>
            <a:r>
              <a:rPr lang="tr-TR" sz="2000" dirty="0">
                <a:effectLst/>
                <a:latin typeface="LMRoman10"/>
              </a:rPr>
              <a:t> </a:t>
            </a:r>
            <a:r>
              <a:rPr lang="tr-TR" sz="2000" dirty="0" err="1">
                <a:effectLst/>
                <a:latin typeface="LMRoman10"/>
              </a:rPr>
              <a:t>briefly</a:t>
            </a:r>
            <a:r>
              <a:rPr lang="tr-TR" sz="2000" dirty="0">
                <a:effectLst/>
                <a:latin typeface="LMRoman10"/>
              </a:rPr>
              <a:t> </a:t>
            </a:r>
            <a:r>
              <a:rPr lang="tr-TR" sz="2000" dirty="0" err="1">
                <a:effectLst/>
                <a:latin typeface="LMRoman10"/>
              </a:rPr>
              <a:t>summarize</a:t>
            </a:r>
            <a:r>
              <a:rPr lang="tr-TR" sz="2000" dirty="0">
                <a:effectLst/>
                <a:latin typeface="LMRoman10"/>
              </a:rPr>
              <a:t>, </a:t>
            </a:r>
            <a:r>
              <a:rPr lang="tr-TR" sz="2000" dirty="0" err="1">
                <a:effectLst/>
                <a:latin typeface="LMRoman10"/>
              </a:rPr>
              <a:t>the</a:t>
            </a:r>
            <a:r>
              <a:rPr lang="tr-TR" sz="2000" dirty="0">
                <a:effectLst/>
                <a:latin typeface="LMRoman10"/>
              </a:rPr>
              <a:t> </a:t>
            </a:r>
            <a:r>
              <a:rPr lang="tr-TR" sz="2000" dirty="0" err="1">
                <a:effectLst/>
                <a:latin typeface="LMRoman10"/>
              </a:rPr>
              <a:t>code</a:t>
            </a:r>
            <a:r>
              <a:rPr lang="tr-TR" sz="2000" dirty="0">
                <a:effectLst/>
                <a:latin typeface="LMRoman10"/>
              </a:rPr>
              <a:t> </a:t>
            </a:r>
            <a:r>
              <a:rPr lang="tr-TR" sz="2000" dirty="0" err="1">
                <a:effectLst/>
                <a:latin typeface="LMRoman10"/>
              </a:rPr>
              <a:t>block</a:t>
            </a:r>
            <a:r>
              <a:rPr lang="tr-TR" sz="2000" dirty="0">
                <a:effectLst/>
                <a:latin typeface="LMRoman10"/>
              </a:rPr>
              <a:t> </a:t>
            </a:r>
            <a:r>
              <a:rPr lang="tr-TR" sz="2000" dirty="0" err="1">
                <a:effectLst/>
                <a:latin typeface="LMRoman10"/>
              </a:rPr>
              <a:t>tries</a:t>
            </a:r>
            <a:r>
              <a:rPr lang="tr-TR" sz="2000" dirty="0">
                <a:effectLst/>
                <a:latin typeface="LMRoman10"/>
              </a:rPr>
              <a:t> </a:t>
            </a:r>
            <a:r>
              <a:rPr lang="tr-TR" sz="2000" dirty="0" err="1">
                <a:effectLst/>
                <a:latin typeface="LMRoman10"/>
              </a:rPr>
              <a:t>to</a:t>
            </a:r>
            <a:r>
              <a:rPr lang="tr-TR" sz="2000" dirty="0">
                <a:effectLst/>
                <a:latin typeface="LMRoman10"/>
              </a:rPr>
              <a:t> </a:t>
            </a:r>
            <a:r>
              <a:rPr lang="tr-TR" sz="2000" dirty="0" err="1">
                <a:effectLst/>
                <a:latin typeface="LMRoman10"/>
              </a:rPr>
              <a:t>find</a:t>
            </a:r>
            <a:r>
              <a:rPr lang="tr-TR" sz="2000" dirty="0">
                <a:effectLst/>
                <a:latin typeface="LMRoman10"/>
              </a:rPr>
              <a:t> </a:t>
            </a:r>
            <a:r>
              <a:rPr lang="tr-TR" sz="2000" dirty="0" err="1">
                <a:effectLst/>
                <a:latin typeface="LMRoman10"/>
              </a:rPr>
              <a:t>the</a:t>
            </a:r>
            <a:r>
              <a:rPr lang="tr-TR" sz="2000" dirty="0">
                <a:effectLst/>
                <a:latin typeface="LMRoman10"/>
              </a:rPr>
              <a:t> </a:t>
            </a:r>
            <a:r>
              <a:rPr lang="tr-TR" sz="2000" dirty="0" err="1">
                <a:effectLst/>
                <a:latin typeface="LMRoman10"/>
              </a:rPr>
              <a:t>best</a:t>
            </a:r>
            <a:r>
              <a:rPr lang="tr-TR" sz="2000" dirty="0">
                <a:effectLst/>
                <a:latin typeface="LMRoman10"/>
              </a:rPr>
              <a:t> model </a:t>
            </a:r>
            <a:r>
              <a:rPr lang="tr-TR" sz="2000" dirty="0" err="1">
                <a:effectLst/>
                <a:latin typeface="LMRoman10"/>
              </a:rPr>
              <a:t>by</a:t>
            </a:r>
            <a:r>
              <a:rPr lang="tr-TR" sz="2000" dirty="0">
                <a:effectLst/>
                <a:latin typeface="LMRoman10"/>
              </a:rPr>
              <a:t> </a:t>
            </a:r>
            <a:r>
              <a:rPr lang="tr-TR" sz="2000" dirty="0" err="1">
                <a:effectLst/>
                <a:latin typeface="LMRoman10"/>
              </a:rPr>
              <a:t>iterating</a:t>
            </a:r>
            <a:r>
              <a:rPr lang="tr-TR" sz="2000" dirty="0">
                <a:effectLst/>
                <a:latin typeface="LMRoman10"/>
              </a:rPr>
              <a:t> </a:t>
            </a:r>
            <a:r>
              <a:rPr lang="tr-TR" sz="2000" dirty="0" err="1">
                <a:effectLst/>
                <a:latin typeface="LMRoman10"/>
              </a:rPr>
              <a:t>over</a:t>
            </a:r>
            <a:r>
              <a:rPr lang="tr-TR" sz="2000" dirty="0">
                <a:effectLst/>
                <a:latin typeface="LMRoman10"/>
              </a:rPr>
              <a:t> </a:t>
            </a:r>
            <a:r>
              <a:rPr lang="tr-TR" sz="2000" dirty="0" err="1">
                <a:effectLst/>
                <a:latin typeface="LMRoman10"/>
              </a:rPr>
              <a:t>three</a:t>
            </a:r>
            <a:r>
              <a:rPr lang="tr-TR" sz="2000" dirty="0">
                <a:effectLst/>
                <a:latin typeface="LMRoman10"/>
              </a:rPr>
              <a:t> </a:t>
            </a:r>
            <a:r>
              <a:rPr lang="tr-TR" sz="2000" dirty="0" err="1">
                <a:effectLst/>
                <a:latin typeface="LMRoman10"/>
              </a:rPr>
              <a:t>parameters</a:t>
            </a:r>
            <a:r>
              <a:rPr lang="tr-TR" sz="2000" dirty="0">
                <a:effectLst/>
                <a:latin typeface="LMRoman10"/>
              </a:rPr>
              <a:t> (i, m </a:t>
            </a:r>
            <a:r>
              <a:rPr lang="tr-TR" sz="2000" dirty="0" err="1">
                <a:effectLst/>
                <a:latin typeface="LMRoman10"/>
              </a:rPr>
              <a:t>and</a:t>
            </a:r>
            <a:r>
              <a:rPr lang="tr-TR" sz="2000" dirty="0">
                <a:effectLst/>
                <a:latin typeface="LMRoman10"/>
              </a:rPr>
              <a:t> k). </a:t>
            </a:r>
            <a:endParaRPr lang="tr-TR" sz="2000" dirty="0"/>
          </a:p>
          <a:p>
            <a:endParaRPr lang="en-US" dirty="0"/>
          </a:p>
        </p:txBody>
      </p:sp>
      <p:pic>
        <p:nvPicPr>
          <p:cNvPr id="7" name="Resim 6">
            <a:extLst>
              <a:ext uri="{FF2B5EF4-FFF2-40B4-BE49-F238E27FC236}">
                <a16:creationId xmlns:a16="http://schemas.microsoft.com/office/drawing/2014/main" id="{342E1163-FAA5-35A0-9295-E36CB03013ED}"/>
              </a:ext>
            </a:extLst>
          </p:cNvPr>
          <p:cNvPicPr>
            <a:picLocks noChangeAspect="1"/>
          </p:cNvPicPr>
          <p:nvPr/>
        </p:nvPicPr>
        <p:blipFill>
          <a:blip r:embed="rId3"/>
          <a:stretch>
            <a:fillRect/>
          </a:stretch>
        </p:blipFill>
        <p:spPr>
          <a:xfrm>
            <a:off x="8094465" y="0"/>
            <a:ext cx="4097535" cy="3756074"/>
          </a:xfrm>
          <a:prstGeom prst="rect">
            <a:avLst/>
          </a:prstGeom>
        </p:spPr>
      </p:pic>
    </p:spTree>
    <p:extLst>
      <p:ext uri="{BB962C8B-B14F-4D97-AF65-F5344CB8AC3E}">
        <p14:creationId xmlns:p14="http://schemas.microsoft.com/office/powerpoint/2010/main" val="2292573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B6ADF6-2B30-A8E1-A52D-C265FEF4E27B}"/>
              </a:ext>
            </a:extLst>
          </p:cNvPr>
          <p:cNvSpPr>
            <a:spLocks noGrp="1"/>
          </p:cNvSpPr>
          <p:nvPr>
            <p:ph type="title"/>
          </p:nvPr>
        </p:nvSpPr>
        <p:spPr/>
        <p:txBody>
          <a:bodyPr/>
          <a:lstStyle/>
          <a:p>
            <a:r>
              <a:rPr lang="tr-TR" sz="2400" b="1" dirty="0" err="1">
                <a:effectLst/>
                <a:latin typeface="LMRoman12"/>
              </a:rPr>
              <a:t>Splitting</a:t>
            </a:r>
            <a:r>
              <a:rPr lang="tr-TR" sz="2400" b="1" dirty="0">
                <a:effectLst/>
                <a:latin typeface="LMRoman12"/>
              </a:rPr>
              <a:t> </a:t>
            </a:r>
            <a:r>
              <a:rPr lang="tr-TR" sz="2400" b="1" dirty="0" err="1">
                <a:effectLst/>
                <a:latin typeface="LMRoman12"/>
              </a:rPr>
              <a:t>Edited</a:t>
            </a:r>
            <a:r>
              <a:rPr lang="tr-TR" sz="2400" b="1" dirty="0">
                <a:effectLst/>
                <a:latin typeface="LMRoman12"/>
              </a:rPr>
              <a:t> Data </a:t>
            </a:r>
            <a:br>
              <a:rPr lang="tr-TR" dirty="0"/>
            </a:br>
            <a:endParaRPr lang="en-US" dirty="0"/>
          </a:p>
        </p:txBody>
      </p:sp>
      <p:pic>
        <p:nvPicPr>
          <p:cNvPr id="5" name="İçerik Yer Tutucusu 4" descr="metin, yazı tipi, ekran görüntüsü içeren bir resim&#10;&#10;Açıklama otomatik olarak oluşturuldu">
            <a:extLst>
              <a:ext uri="{FF2B5EF4-FFF2-40B4-BE49-F238E27FC236}">
                <a16:creationId xmlns:a16="http://schemas.microsoft.com/office/drawing/2014/main" id="{69A93AAE-B524-E0F7-9133-DB4FE010E9F1}"/>
              </a:ext>
            </a:extLst>
          </p:cNvPr>
          <p:cNvPicPr>
            <a:picLocks noGrp="1" noChangeAspect="1"/>
          </p:cNvPicPr>
          <p:nvPr>
            <p:ph idx="1"/>
          </p:nvPr>
        </p:nvPicPr>
        <p:blipFill>
          <a:blip r:embed="rId2"/>
          <a:stretch>
            <a:fillRect/>
          </a:stretch>
        </p:blipFill>
        <p:spPr>
          <a:xfrm>
            <a:off x="575175" y="1270000"/>
            <a:ext cx="8854011" cy="1121508"/>
          </a:xfrm>
        </p:spPr>
      </p:pic>
      <p:sp>
        <p:nvSpPr>
          <p:cNvPr id="6" name="Metin kutusu 5">
            <a:extLst>
              <a:ext uri="{FF2B5EF4-FFF2-40B4-BE49-F238E27FC236}">
                <a16:creationId xmlns:a16="http://schemas.microsoft.com/office/drawing/2014/main" id="{D3A045A9-C3CE-34AD-7840-E6FA2159539C}"/>
              </a:ext>
            </a:extLst>
          </p:cNvPr>
          <p:cNvSpPr txBox="1"/>
          <p:nvPr/>
        </p:nvSpPr>
        <p:spPr>
          <a:xfrm>
            <a:off x="575175" y="2590800"/>
            <a:ext cx="6865033" cy="646331"/>
          </a:xfrm>
          <a:prstGeom prst="rect">
            <a:avLst/>
          </a:prstGeom>
          <a:noFill/>
        </p:spPr>
        <p:txBody>
          <a:bodyPr wrap="square" rtlCol="0">
            <a:spAutoFit/>
          </a:bodyPr>
          <a:lstStyle/>
          <a:p>
            <a:r>
              <a:rPr lang="tr-TR" sz="1800" dirty="0">
                <a:effectLst/>
                <a:latin typeface="LMRoman10"/>
              </a:rPr>
              <a:t>  </a:t>
            </a:r>
            <a:r>
              <a:rPr lang="tr-TR" sz="1800" dirty="0" err="1">
                <a:effectLst/>
                <a:latin typeface="LMRoman10"/>
              </a:rPr>
              <a:t>This</a:t>
            </a:r>
            <a:r>
              <a:rPr lang="tr-TR" sz="1800" dirty="0">
                <a:effectLst/>
                <a:latin typeface="LMRoman10"/>
              </a:rPr>
              <a:t> </a:t>
            </a:r>
            <a:r>
              <a:rPr lang="tr-TR" sz="1800" dirty="0" err="1">
                <a:effectLst/>
                <a:latin typeface="LMRoman10"/>
              </a:rPr>
              <a:t>code</a:t>
            </a:r>
            <a:r>
              <a:rPr lang="tr-TR" sz="1800" dirty="0">
                <a:effectLst/>
                <a:latin typeface="LMRoman10"/>
              </a:rPr>
              <a:t> </a:t>
            </a:r>
            <a:r>
              <a:rPr lang="tr-TR" sz="1800" dirty="0" err="1">
                <a:effectLst/>
                <a:latin typeface="LMRoman10"/>
              </a:rPr>
              <a:t>block</a:t>
            </a:r>
            <a:r>
              <a:rPr lang="tr-TR" sz="1800" dirty="0">
                <a:effectLst/>
                <a:latin typeface="LMRoman10"/>
              </a:rPr>
              <a:t> </a:t>
            </a:r>
            <a:r>
              <a:rPr lang="tr-TR" sz="1800" dirty="0" err="1">
                <a:effectLst/>
                <a:latin typeface="LMRoman10"/>
              </a:rPr>
              <a:t>randomly</a:t>
            </a:r>
            <a:r>
              <a:rPr lang="tr-TR" sz="1800" dirty="0">
                <a:effectLst/>
                <a:latin typeface="LMRoman10"/>
              </a:rPr>
              <a:t> </a:t>
            </a:r>
            <a:r>
              <a:rPr lang="tr-TR" sz="1800" dirty="0" err="1">
                <a:effectLst/>
                <a:latin typeface="LMRoman10"/>
              </a:rPr>
              <a:t>splits</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balanced</a:t>
            </a:r>
            <a:r>
              <a:rPr lang="tr-TR" sz="1800" dirty="0">
                <a:effectLst/>
                <a:latin typeface="LMRoman10"/>
              </a:rPr>
              <a:t> </a:t>
            </a:r>
            <a:r>
              <a:rPr lang="tr-TR" sz="1800" dirty="0" err="1">
                <a:effectLst/>
                <a:latin typeface="LMRoman10"/>
              </a:rPr>
              <a:t>dataset</a:t>
            </a:r>
            <a:r>
              <a:rPr lang="tr-TR" sz="1800" dirty="0">
                <a:effectLst/>
                <a:latin typeface="LMRoman10"/>
              </a:rPr>
              <a:t> </a:t>
            </a:r>
            <a:r>
              <a:rPr lang="tr-TR" sz="1800" dirty="0" err="1">
                <a:effectLst/>
                <a:latin typeface="LMRoman10"/>
              </a:rPr>
              <a:t>into</a:t>
            </a:r>
            <a:r>
              <a:rPr lang="tr-TR" sz="1800" dirty="0">
                <a:effectLst/>
                <a:latin typeface="LMRoman10"/>
              </a:rPr>
              <a:t> 87% </a:t>
            </a:r>
            <a:r>
              <a:rPr lang="tr-TR" sz="1800" dirty="0" err="1">
                <a:effectLst/>
                <a:latin typeface="LMRoman10"/>
              </a:rPr>
              <a:t>training</a:t>
            </a:r>
            <a:r>
              <a:rPr lang="tr-TR" sz="1800" dirty="0">
                <a:effectLst/>
                <a:latin typeface="LMRoman10"/>
              </a:rPr>
              <a:t> set </a:t>
            </a:r>
            <a:r>
              <a:rPr lang="tr-TR" sz="1800" dirty="0" err="1">
                <a:effectLst/>
                <a:latin typeface="LMRoman10"/>
              </a:rPr>
              <a:t>and</a:t>
            </a:r>
            <a:r>
              <a:rPr lang="tr-TR" sz="1800" dirty="0">
                <a:effectLst/>
                <a:latin typeface="LMRoman10"/>
              </a:rPr>
              <a:t> 13% test set. </a:t>
            </a:r>
            <a:endParaRPr lang="tr-TR" dirty="0"/>
          </a:p>
        </p:txBody>
      </p:sp>
      <p:pic>
        <p:nvPicPr>
          <p:cNvPr id="5122" name="Picture 2" descr="Spotify, Türkiye'de 10 yılda en çok dinlenen şarkı ve şarkıcıları açıkladı  - Haberler - Ekonomist">
            <a:extLst>
              <a:ext uri="{FF2B5EF4-FFF2-40B4-BE49-F238E27FC236}">
                <a16:creationId xmlns:a16="http://schemas.microsoft.com/office/drawing/2014/main" id="{6F1FD0CC-160A-33E5-BCFD-DCC104D58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3660340"/>
            <a:ext cx="3835400" cy="2120900"/>
          </a:xfrm>
          <a:prstGeom prst="rect">
            <a:avLst/>
          </a:prstGeom>
          <a:noFill/>
          <a:effectLst>
            <a:softEdge rad="272245"/>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616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3AEAB8-5518-1E1A-50B7-B8031077DC3E}"/>
              </a:ext>
            </a:extLst>
          </p:cNvPr>
          <p:cNvSpPr>
            <a:spLocks noGrp="1"/>
          </p:cNvSpPr>
          <p:nvPr>
            <p:ph type="title"/>
          </p:nvPr>
        </p:nvSpPr>
        <p:spPr>
          <a:xfrm>
            <a:off x="252533" y="348762"/>
            <a:ext cx="8596668" cy="1320800"/>
          </a:xfrm>
        </p:spPr>
        <p:txBody>
          <a:bodyPr/>
          <a:lstStyle/>
          <a:p>
            <a:r>
              <a:rPr lang="tr-TR" sz="2400" b="1" dirty="0" err="1">
                <a:effectLst/>
                <a:latin typeface="LMRoman12"/>
              </a:rPr>
              <a:t>Logistic</a:t>
            </a:r>
            <a:r>
              <a:rPr lang="tr-TR" sz="2400" b="1" dirty="0">
                <a:effectLst/>
                <a:latin typeface="LMRoman12"/>
              </a:rPr>
              <a:t> </a:t>
            </a:r>
            <a:r>
              <a:rPr lang="tr-TR" sz="2400" b="1" dirty="0" err="1">
                <a:effectLst/>
                <a:latin typeface="LMRoman12"/>
              </a:rPr>
              <a:t>Regression</a:t>
            </a:r>
            <a:r>
              <a:rPr lang="tr-TR" sz="2400" b="1" dirty="0">
                <a:effectLst/>
                <a:latin typeface="LMRoman12"/>
              </a:rPr>
              <a:t> Model </a:t>
            </a:r>
            <a:r>
              <a:rPr lang="tr-TR" sz="2400" b="1" dirty="0" err="1">
                <a:effectLst/>
                <a:latin typeface="LMRoman12"/>
              </a:rPr>
              <a:t>and</a:t>
            </a:r>
            <a:r>
              <a:rPr lang="tr-TR" sz="2400" b="1" dirty="0">
                <a:effectLst/>
                <a:latin typeface="LMRoman12"/>
              </a:rPr>
              <a:t> </a:t>
            </a:r>
            <a:r>
              <a:rPr lang="tr-TR" sz="2400" b="1" dirty="0" err="1">
                <a:effectLst/>
                <a:latin typeface="LMRoman12"/>
              </a:rPr>
              <a:t>It’s</a:t>
            </a:r>
            <a:r>
              <a:rPr lang="tr-TR" sz="2400" b="1" dirty="0">
                <a:effectLst/>
                <a:latin typeface="LMRoman12"/>
              </a:rPr>
              <a:t> </a:t>
            </a:r>
            <a:r>
              <a:rPr lang="tr-TR" sz="2400" b="1" dirty="0" err="1">
                <a:effectLst/>
                <a:latin typeface="LMRoman12"/>
              </a:rPr>
              <a:t>Performance</a:t>
            </a:r>
            <a:r>
              <a:rPr lang="tr-TR" sz="2400" b="1" dirty="0">
                <a:effectLst/>
                <a:latin typeface="LMRoman12"/>
              </a:rPr>
              <a:t> :</a:t>
            </a:r>
            <a:br>
              <a:rPr lang="tr-TR" dirty="0"/>
            </a:br>
            <a:endParaRPr lang="en-US" dirty="0"/>
          </a:p>
        </p:txBody>
      </p:sp>
      <p:pic>
        <p:nvPicPr>
          <p:cNvPr id="6" name="Resim 5" descr="metin, ekran görüntüsü, yazı tipi, sayı, numara içeren bir resim&#10;&#10;Açıklama otomatik olarak oluşturuldu">
            <a:extLst>
              <a:ext uri="{FF2B5EF4-FFF2-40B4-BE49-F238E27FC236}">
                <a16:creationId xmlns:a16="http://schemas.microsoft.com/office/drawing/2014/main" id="{2F636009-A127-4545-B522-E6E0967AD707}"/>
              </a:ext>
            </a:extLst>
          </p:cNvPr>
          <p:cNvPicPr>
            <a:picLocks noChangeAspect="1"/>
          </p:cNvPicPr>
          <p:nvPr/>
        </p:nvPicPr>
        <p:blipFill>
          <a:blip r:embed="rId2"/>
          <a:stretch>
            <a:fillRect/>
          </a:stretch>
        </p:blipFill>
        <p:spPr>
          <a:xfrm>
            <a:off x="5043489" y="1226575"/>
            <a:ext cx="7148511" cy="5631425"/>
          </a:xfrm>
          <a:prstGeom prst="rect">
            <a:avLst/>
          </a:prstGeom>
          <a:effectLst>
            <a:softEdge rad="71887"/>
          </a:effectLst>
        </p:spPr>
      </p:pic>
      <p:sp>
        <p:nvSpPr>
          <p:cNvPr id="9" name="Metin kutusu 8">
            <a:extLst>
              <a:ext uri="{FF2B5EF4-FFF2-40B4-BE49-F238E27FC236}">
                <a16:creationId xmlns:a16="http://schemas.microsoft.com/office/drawing/2014/main" id="{2348279D-BE7A-7DE4-596C-522BC9046CE1}"/>
              </a:ext>
            </a:extLst>
          </p:cNvPr>
          <p:cNvSpPr txBox="1"/>
          <p:nvPr/>
        </p:nvSpPr>
        <p:spPr>
          <a:xfrm>
            <a:off x="252533" y="1226575"/>
            <a:ext cx="4599158" cy="2585323"/>
          </a:xfrm>
          <a:prstGeom prst="rect">
            <a:avLst/>
          </a:prstGeom>
          <a:noFill/>
        </p:spPr>
        <p:txBody>
          <a:bodyPr wrap="square" rtlCol="0">
            <a:spAutoFit/>
          </a:bodyPr>
          <a:lstStyle/>
          <a:p>
            <a:pPr algn="just"/>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difference</a:t>
            </a:r>
            <a:r>
              <a:rPr lang="tr-TR" sz="1800" dirty="0">
                <a:effectLst/>
                <a:latin typeface="LMRoman10"/>
              </a:rPr>
              <a:t> </a:t>
            </a:r>
            <a:r>
              <a:rPr lang="tr-TR" sz="1800" dirty="0" err="1">
                <a:effectLst/>
                <a:latin typeface="LMRoman10"/>
              </a:rPr>
              <a:t>between</a:t>
            </a:r>
            <a:r>
              <a:rPr lang="tr-TR" sz="1800" dirty="0">
                <a:effectLst/>
                <a:latin typeface="LMRoman10"/>
              </a:rPr>
              <a:t> </a:t>
            </a:r>
            <a:r>
              <a:rPr lang="tr-TR" sz="1800" dirty="0" err="1">
                <a:effectLst/>
                <a:latin typeface="LMRoman10"/>
              </a:rPr>
              <a:t>null</a:t>
            </a:r>
            <a:r>
              <a:rPr lang="tr-TR" sz="1800" dirty="0">
                <a:effectLst/>
                <a:latin typeface="LMRoman10"/>
              </a:rPr>
              <a:t> </a:t>
            </a:r>
            <a:r>
              <a:rPr lang="tr-TR" sz="1800" dirty="0" err="1">
                <a:effectLst/>
                <a:latin typeface="LMRoman10"/>
              </a:rPr>
              <a:t>and</a:t>
            </a:r>
            <a:r>
              <a:rPr lang="tr-TR" sz="1800" dirty="0">
                <a:effectLst/>
                <a:latin typeface="LMRoman10"/>
              </a:rPr>
              <a:t> </a:t>
            </a:r>
            <a:r>
              <a:rPr lang="tr-TR" sz="1800" dirty="0" err="1">
                <a:effectLst/>
                <a:latin typeface="LMRoman10"/>
              </a:rPr>
              <a:t>residual</a:t>
            </a:r>
            <a:r>
              <a:rPr lang="tr-TR" sz="1800" dirty="0">
                <a:effectLst/>
                <a:latin typeface="LMRoman10"/>
              </a:rPr>
              <a:t> </a:t>
            </a:r>
            <a:r>
              <a:rPr lang="tr-TR" sz="1800" dirty="0" err="1">
                <a:effectLst/>
                <a:latin typeface="LMRoman10"/>
              </a:rPr>
              <a:t>deviation</a:t>
            </a:r>
            <a:r>
              <a:rPr lang="tr-TR" sz="1800" dirty="0">
                <a:effectLst/>
                <a:latin typeface="LMRoman10"/>
              </a:rPr>
              <a:t> </a:t>
            </a:r>
            <a:r>
              <a:rPr lang="tr-TR" sz="1800" dirty="0" err="1">
                <a:effectLst/>
                <a:latin typeface="LMRoman10"/>
              </a:rPr>
              <a:t>values</a:t>
            </a:r>
            <a:r>
              <a:rPr lang="tr-TR" sz="1800" dirty="0">
                <a:effectLst/>
                <a:latin typeface="LMRoman10"/>
              </a:rPr>
              <a:t> </a:t>
            </a:r>
            <a:r>
              <a:rPr lang="tr-TR" sz="1800" dirty="0" err="1">
                <a:effectLst/>
                <a:latin typeface="LMRoman10"/>
              </a:rPr>
              <a:t>indicates</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the</a:t>
            </a:r>
            <a:r>
              <a:rPr lang="tr-TR" sz="1800" dirty="0">
                <a:effectLst/>
                <a:latin typeface="LMRoman10"/>
              </a:rPr>
              <a:t> model </a:t>
            </a:r>
            <a:r>
              <a:rPr lang="tr-TR" sz="1800" dirty="0" err="1">
                <a:effectLst/>
                <a:latin typeface="LMRoman10"/>
              </a:rPr>
              <a:t>provides</a:t>
            </a:r>
            <a:r>
              <a:rPr lang="tr-TR" sz="1800" dirty="0">
                <a:effectLst/>
                <a:latin typeface="LMRoman10"/>
              </a:rPr>
              <a:t> </a:t>
            </a:r>
            <a:r>
              <a:rPr lang="tr-TR" sz="1800" dirty="0" err="1">
                <a:effectLst/>
                <a:latin typeface="LMRoman10"/>
              </a:rPr>
              <a:t>improvement</a:t>
            </a:r>
            <a:r>
              <a:rPr lang="tr-TR" sz="1800" dirty="0">
                <a:effectLst/>
                <a:latin typeface="LMRoman10"/>
              </a:rPr>
              <a:t>. </a:t>
            </a:r>
            <a:r>
              <a:rPr lang="tr-TR" sz="1800" dirty="0" err="1">
                <a:effectLst/>
                <a:latin typeface="LMRoman10"/>
              </a:rPr>
              <a:t>The</a:t>
            </a:r>
            <a:r>
              <a:rPr lang="tr-TR" sz="1800" dirty="0">
                <a:effectLst/>
                <a:latin typeface="LMRoman10"/>
              </a:rPr>
              <a:t> AIC </a:t>
            </a:r>
            <a:r>
              <a:rPr lang="tr-TR" sz="1800" dirty="0" err="1">
                <a:effectLst/>
                <a:latin typeface="LMRoman10"/>
              </a:rPr>
              <a:t>value</a:t>
            </a:r>
            <a:r>
              <a:rPr lang="tr-TR" sz="1800" dirty="0">
                <a:effectLst/>
                <a:latin typeface="LMRoman10"/>
              </a:rPr>
              <a:t> is 1060.6. </a:t>
            </a:r>
            <a:r>
              <a:rPr lang="tr-TR" sz="1800" dirty="0" err="1">
                <a:effectLst/>
                <a:latin typeface="LMRoman10"/>
              </a:rPr>
              <a:t>This</a:t>
            </a:r>
            <a:r>
              <a:rPr lang="tr-TR" sz="1800" dirty="0">
                <a:effectLst/>
                <a:latin typeface="LMRoman10"/>
              </a:rPr>
              <a:t> </a:t>
            </a:r>
            <a:r>
              <a:rPr lang="tr-TR" sz="1800" dirty="0" err="1">
                <a:effectLst/>
                <a:latin typeface="LMRoman10"/>
              </a:rPr>
              <a:t>value</a:t>
            </a:r>
            <a:r>
              <a:rPr lang="tr-TR" sz="1800" dirty="0">
                <a:effectLst/>
                <a:latin typeface="LMRoman10"/>
              </a:rPr>
              <a:t> </a:t>
            </a:r>
            <a:r>
              <a:rPr lang="tr-TR" sz="1800" dirty="0" err="1">
                <a:effectLst/>
                <a:latin typeface="LMRoman10"/>
              </a:rPr>
              <a:t>evaluates</a:t>
            </a:r>
            <a:r>
              <a:rPr lang="tr-TR" sz="1800" dirty="0">
                <a:effectLst/>
                <a:latin typeface="LMRoman10"/>
              </a:rPr>
              <a:t> </a:t>
            </a:r>
            <a:r>
              <a:rPr lang="tr-TR" sz="1800" dirty="0" err="1">
                <a:effectLst/>
                <a:latin typeface="LMRoman10"/>
              </a:rPr>
              <a:t>the</a:t>
            </a:r>
            <a:r>
              <a:rPr lang="tr-TR" sz="1800" dirty="0">
                <a:effectLst/>
                <a:latin typeface="LMRoman10"/>
              </a:rPr>
              <a:t> fit of </a:t>
            </a:r>
            <a:r>
              <a:rPr lang="tr-TR" sz="1800" dirty="0" err="1">
                <a:effectLst/>
                <a:latin typeface="LMRoman10"/>
              </a:rPr>
              <a:t>the</a:t>
            </a:r>
            <a:r>
              <a:rPr lang="tr-TR" sz="1800" dirty="0">
                <a:effectLst/>
                <a:latin typeface="LMRoman10"/>
              </a:rPr>
              <a:t> model, </a:t>
            </a:r>
            <a:r>
              <a:rPr lang="tr-TR" sz="1800" dirty="0" err="1">
                <a:effectLst/>
                <a:latin typeface="LMRoman10"/>
              </a:rPr>
              <a:t>while</a:t>
            </a:r>
            <a:r>
              <a:rPr lang="tr-TR" sz="1800" dirty="0">
                <a:effectLst/>
                <a:latin typeface="LMRoman10"/>
              </a:rPr>
              <a:t> a </a:t>
            </a:r>
            <a:r>
              <a:rPr lang="tr-TR" sz="1800" dirty="0" err="1">
                <a:effectLst/>
                <a:latin typeface="LMRoman10"/>
              </a:rPr>
              <a:t>lower</a:t>
            </a:r>
            <a:r>
              <a:rPr lang="tr-TR" sz="1800" dirty="0">
                <a:effectLst/>
                <a:latin typeface="LMRoman10"/>
              </a:rPr>
              <a:t> AIC </a:t>
            </a:r>
            <a:r>
              <a:rPr lang="tr-TR" sz="1800" dirty="0" err="1">
                <a:effectLst/>
                <a:latin typeface="LMRoman10"/>
              </a:rPr>
              <a:t>value</a:t>
            </a:r>
            <a:r>
              <a:rPr lang="tr-TR" sz="1800" dirty="0">
                <a:effectLst/>
                <a:latin typeface="LMRoman10"/>
              </a:rPr>
              <a:t> </a:t>
            </a:r>
            <a:r>
              <a:rPr lang="tr-TR" sz="1800" dirty="0" err="1">
                <a:effectLst/>
                <a:latin typeface="LMRoman10"/>
              </a:rPr>
              <a:t>will</a:t>
            </a:r>
            <a:r>
              <a:rPr lang="tr-TR" sz="1800" dirty="0">
                <a:effectLst/>
                <a:latin typeface="LMRoman10"/>
              </a:rPr>
              <a:t> </a:t>
            </a:r>
            <a:r>
              <a:rPr lang="tr-TR" sz="1800" dirty="0" err="1">
                <a:effectLst/>
                <a:latin typeface="LMRoman10"/>
              </a:rPr>
              <a:t>indicate</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the</a:t>
            </a:r>
            <a:r>
              <a:rPr lang="tr-TR" sz="1800" dirty="0">
                <a:effectLst/>
                <a:latin typeface="LMRoman10"/>
              </a:rPr>
              <a:t> model </a:t>
            </a:r>
            <a:r>
              <a:rPr lang="tr-TR" sz="1800" dirty="0" err="1">
                <a:effectLst/>
                <a:latin typeface="LMRoman10"/>
              </a:rPr>
              <a:t>fits</a:t>
            </a:r>
            <a:r>
              <a:rPr lang="tr-TR" sz="1800" dirty="0">
                <a:effectLst/>
                <a:latin typeface="LMRoman10"/>
              </a:rPr>
              <a:t> </a:t>
            </a:r>
            <a:r>
              <a:rPr lang="tr-TR" sz="1800" dirty="0" err="1">
                <a:effectLst/>
                <a:latin typeface="LMRoman10"/>
              </a:rPr>
              <a:t>the</a:t>
            </a:r>
            <a:r>
              <a:rPr lang="tr-TR" sz="1800" dirty="0">
                <a:effectLst/>
                <a:latin typeface="LMRoman10"/>
              </a:rPr>
              <a:t> data </a:t>
            </a:r>
            <a:r>
              <a:rPr lang="tr-TR" sz="1800" dirty="0" err="1">
                <a:effectLst/>
                <a:latin typeface="LMRoman10"/>
              </a:rPr>
              <a:t>better</a:t>
            </a:r>
            <a:r>
              <a:rPr lang="tr-TR" sz="1800" dirty="0">
                <a:effectLst/>
                <a:latin typeface="LMRoman10"/>
              </a:rPr>
              <a:t>. </a:t>
            </a:r>
            <a:r>
              <a:rPr lang="tr-TR" sz="1800" dirty="0" err="1">
                <a:effectLst/>
                <a:latin typeface="LMRoman10"/>
              </a:rPr>
              <a:t>The</a:t>
            </a:r>
            <a:r>
              <a:rPr lang="tr-TR" sz="1800" dirty="0">
                <a:effectLst/>
                <a:latin typeface="LMRoman10"/>
              </a:rPr>
              <a:t> Fisher </a:t>
            </a:r>
            <a:r>
              <a:rPr lang="tr-TR" sz="1800" dirty="0" err="1">
                <a:effectLst/>
                <a:latin typeface="LMRoman10"/>
              </a:rPr>
              <a:t>Scoring</a:t>
            </a:r>
            <a:r>
              <a:rPr lang="tr-TR" sz="1800" dirty="0">
                <a:effectLst/>
                <a:latin typeface="LMRoman10"/>
              </a:rPr>
              <a:t> </a:t>
            </a:r>
            <a:r>
              <a:rPr lang="tr-TR" sz="1800" dirty="0" err="1">
                <a:effectLst/>
                <a:latin typeface="LMRoman10"/>
              </a:rPr>
              <a:t>iterations</a:t>
            </a:r>
            <a:r>
              <a:rPr lang="tr-TR" sz="1800" dirty="0">
                <a:effectLst/>
                <a:latin typeface="LMRoman10"/>
              </a:rPr>
              <a:t> </a:t>
            </a:r>
            <a:r>
              <a:rPr lang="tr-TR" sz="1800" dirty="0" err="1">
                <a:effectLst/>
                <a:latin typeface="LMRoman10"/>
              </a:rPr>
              <a:t>value</a:t>
            </a:r>
            <a:r>
              <a:rPr lang="tr-TR" sz="1800" dirty="0">
                <a:effectLst/>
                <a:latin typeface="LMRoman10"/>
              </a:rPr>
              <a:t> is 5, </a:t>
            </a:r>
            <a:r>
              <a:rPr lang="tr-TR" sz="1800" dirty="0" err="1">
                <a:effectLst/>
                <a:latin typeface="LMRoman10"/>
              </a:rPr>
              <a:t>indicating</a:t>
            </a:r>
            <a:r>
              <a:rPr lang="tr-TR" sz="1800" dirty="0">
                <a:effectLst/>
                <a:latin typeface="LMRoman10"/>
              </a:rPr>
              <a:t> </a:t>
            </a:r>
            <a:r>
              <a:rPr lang="tr-TR" sz="1800" dirty="0" err="1">
                <a:effectLst/>
                <a:latin typeface="LMRoman10"/>
              </a:rPr>
              <a:t>that</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optimization</a:t>
            </a:r>
            <a:r>
              <a:rPr lang="tr-TR" sz="1800" dirty="0">
                <a:effectLst/>
                <a:latin typeface="LMRoman10"/>
              </a:rPr>
              <a:t> </a:t>
            </a:r>
            <a:r>
              <a:rPr lang="tr-TR" sz="1800" dirty="0" err="1">
                <a:effectLst/>
                <a:latin typeface="LMRoman10"/>
              </a:rPr>
              <a:t>process</a:t>
            </a:r>
            <a:r>
              <a:rPr lang="tr-TR" sz="1800" dirty="0">
                <a:effectLst/>
                <a:latin typeface="LMRoman10"/>
              </a:rPr>
              <a:t> </a:t>
            </a:r>
            <a:r>
              <a:rPr lang="tr-TR" sz="1800" dirty="0" err="1">
                <a:effectLst/>
                <a:latin typeface="LMRoman10"/>
              </a:rPr>
              <a:t>was</a:t>
            </a:r>
            <a:r>
              <a:rPr lang="tr-TR" sz="1800" dirty="0">
                <a:effectLst/>
                <a:latin typeface="LMRoman10"/>
              </a:rPr>
              <a:t> </a:t>
            </a:r>
            <a:r>
              <a:rPr lang="tr-TR" sz="1800" dirty="0" err="1">
                <a:effectLst/>
                <a:latin typeface="LMRoman10"/>
              </a:rPr>
              <a:t>repeated</a:t>
            </a:r>
            <a:r>
              <a:rPr lang="tr-TR" sz="1800" dirty="0">
                <a:effectLst/>
                <a:latin typeface="LMRoman10"/>
              </a:rPr>
              <a:t> </a:t>
            </a:r>
            <a:r>
              <a:rPr lang="tr-TR" sz="1800" dirty="0" err="1">
                <a:effectLst/>
                <a:latin typeface="LMRoman10"/>
              </a:rPr>
              <a:t>five</a:t>
            </a:r>
            <a:r>
              <a:rPr lang="tr-TR" sz="1800" dirty="0">
                <a:effectLst/>
                <a:latin typeface="LMRoman10"/>
              </a:rPr>
              <a:t> </a:t>
            </a:r>
            <a:r>
              <a:rPr lang="tr-TR" sz="1800" dirty="0" err="1">
                <a:effectLst/>
                <a:latin typeface="LMRoman10"/>
              </a:rPr>
              <a:t>times</a:t>
            </a:r>
            <a:r>
              <a:rPr lang="tr-TR" sz="1800" dirty="0">
                <a:effectLst/>
                <a:latin typeface="LMRoman10"/>
              </a:rPr>
              <a:t>. </a:t>
            </a:r>
            <a:endParaRPr lang="tr-TR" dirty="0"/>
          </a:p>
          <a:p>
            <a:endParaRPr lang="en-US" dirty="0"/>
          </a:p>
        </p:txBody>
      </p:sp>
      <p:pic>
        <p:nvPicPr>
          <p:cNvPr id="6146" name="Picture 2" descr="Everything You Need to Know About Logistic Regression - Spiceworks">
            <a:extLst>
              <a:ext uri="{FF2B5EF4-FFF2-40B4-BE49-F238E27FC236}">
                <a16:creationId xmlns:a16="http://schemas.microsoft.com/office/drawing/2014/main" id="{DF63E77F-FDF5-398B-EE58-9D2F316104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4279900"/>
            <a:ext cx="2880075" cy="1924050"/>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14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903CCFF0-C44B-FE08-C56F-D3B66479F804}"/>
              </a:ext>
            </a:extLst>
          </p:cNvPr>
          <p:cNvPicPr>
            <a:picLocks noGrp="1" noChangeAspect="1"/>
          </p:cNvPicPr>
          <p:nvPr>
            <p:ph idx="1"/>
          </p:nvPr>
        </p:nvPicPr>
        <p:blipFill>
          <a:blip r:embed="rId2"/>
          <a:stretch>
            <a:fillRect/>
          </a:stretch>
        </p:blipFill>
        <p:spPr>
          <a:xfrm>
            <a:off x="0" y="1474549"/>
            <a:ext cx="9481625" cy="612252"/>
          </a:xfrm>
        </p:spPr>
      </p:pic>
      <p:sp>
        <p:nvSpPr>
          <p:cNvPr id="6" name="Metin kutusu 5">
            <a:extLst>
              <a:ext uri="{FF2B5EF4-FFF2-40B4-BE49-F238E27FC236}">
                <a16:creationId xmlns:a16="http://schemas.microsoft.com/office/drawing/2014/main" id="{B3A69C3E-60EB-6DD7-351B-7FCD139C6AD6}"/>
              </a:ext>
            </a:extLst>
          </p:cNvPr>
          <p:cNvSpPr txBox="1"/>
          <p:nvPr/>
        </p:nvSpPr>
        <p:spPr>
          <a:xfrm>
            <a:off x="267287" y="2293034"/>
            <a:ext cx="8314006" cy="1754326"/>
          </a:xfrm>
          <a:prstGeom prst="rect">
            <a:avLst/>
          </a:prstGeom>
          <a:noFill/>
        </p:spPr>
        <p:txBody>
          <a:bodyPr wrap="square" rtlCol="0">
            <a:spAutoFit/>
          </a:bodyPr>
          <a:lstStyle/>
          <a:p>
            <a:pPr algn="just"/>
            <a:r>
              <a:rPr lang="tr-TR" sz="1800" dirty="0">
                <a:effectLst/>
                <a:latin typeface="LMRoman10"/>
              </a:rPr>
              <a:t>  </a:t>
            </a:r>
            <a:r>
              <a:rPr lang="tr-TR" sz="1800" dirty="0" err="1">
                <a:effectLst/>
                <a:latin typeface="LMRoman10"/>
              </a:rPr>
              <a:t>This</a:t>
            </a:r>
            <a:r>
              <a:rPr lang="tr-TR" sz="1800" dirty="0">
                <a:effectLst/>
                <a:latin typeface="LMRoman10"/>
              </a:rPr>
              <a:t> R </a:t>
            </a:r>
            <a:r>
              <a:rPr lang="tr-TR" sz="1800" dirty="0" err="1">
                <a:effectLst/>
                <a:latin typeface="LMRoman10"/>
              </a:rPr>
              <a:t>code</a:t>
            </a:r>
            <a:r>
              <a:rPr lang="tr-TR" sz="1800" dirty="0">
                <a:effectLst/>
                <a:latin typeface="LMRoman10"/>
              </a:rPr>
              <a:t> </a:t>
            </a:r>
            <a:r>
              <a:rPr lang="tr-TR" sz="1800" dirty="0" err="1">
                <a:effectLst/>
                <a:latin typeface="LMRoman10"/>
              </a:rPr>
              <a:t>block</a:t>
            </a:r>
            <a:r>
              <a:rPr lang="tr-TR" sz="1800" dirty="0">
                <a:effectLst/>
                <a:latin typeface="LMRoman10"/>
              </a:rPr>
              <a:t> </a:t>
            </a:r>
            <a:r>
              <a:rPr lang="tr-TR" sz="1800" dirty="0" err="1">
                <a:effectLst/>
                <a:latin typeface="LMRoman10"/>
              </a:rPr>
              <a:t>makes</a:t>
            </a:r>
            <a:r>
              <a:rPr lang="tr-TR" sz="1800" dirty="0">
                <a:effectLst/>
                <a:latin typeface="LMRoman10"/>
              </a:rPr>
              <a:t> </a:t>
            </a:r>
            <a:r>
              <a:rPr lang="tr-TR" sz="1800" dirty="0" err="1">
                <a:effectLst/>
                <a:latin typeface="LMRoman10"/>
              </a:rPr>
              <a:t>predictions</a:t>
            </a:r>
            <a:r>
              <a:rPr lang="tr-TR" sz="1800" dirty="0">
                <a:effectLst/>
                <a:latin typeface="LMRoman10"/>
              </a:rPr>
              <a:t> on </a:t>
            </a:r>
            <a:r>
              <a:rPr lang="tr-TR" sz="1800" dirty="0" err="1">
                <a:effectLst/>
                <a:latin typeface="LMRoman10"/>
              </a:rPr>
              <a:t>the</a:t>
            </a:r>
            <a:r>
              <a:rPr lang="tr-TR" sz="1800" dirty="0">
                <a:effectLst/>
                <a:latin typeface="LMRoman10"/>
              </a:rPr>
              <a:t> test </a:t>
            </a:r>
            <a:r>
              <a:rPr lang="tr-TR" sz="1800" dirty="0" err="1">
                <a:effectLst/>
                <a:latin typeface="LMRoman10"/>
              </a:rPr>
              <a:t>dataset</a:t>
            </a:r>
            <a:r>
              <a:rPr lang="tr-TR" sz="1800" dirty="0">
                <a:effectLst/>
                <a:latin typeface="LMRoman10"/>
              </a:rPr>
              <a:t> </a:t>
            </a:r>
            <a:r>
              <a:rPr lang="tr-TR" sz="1800" dirty="0" err="1">
                <a:effectLst/>
                <a:latin typeface="LMRoman10"/>
              </a:rPr>
              <a:t>using</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logistic</a:t>
            </a:r>
            <a:r>
              <a:rPr lang="tr-TR" sz="1800" dirty="0">
                <a:effectLst/>
                <a:latin typeface="LMRoman10"/>
              </a:rPr>
              <a:t> </a:t>
            </a:r>
            <a:r>
              <a:rPr lang="tr-TR" sz="1800" dirty="0" err="1">
                <a:effectLst/>
                <a:latin typeface="LMRoman10"/>
              </a:rPr>
              <a:t>regression</a:t>
            </a:r>
            <a:r>
              <a:rPr lang="tr-TR" sz="1800" dirty="0">
                <a:effectLst/>
                <a:latin typeface="LMRoman10"/>
              </a:rPr>
              <a:t> model </a:t>
            </a:r>
            <a:r>
              <a:rPr lang="tr-TR" sz="1800" dirty="0" err="1">
                <a:effectLst/>
                <a:latin typeface="LMRoman10"/>
              </a:rPr>
              <a:t>and</a:t>
            </a:r>
            <a:r>
              <a:rPr lang="tr-TR" sz="1800" dirty="0">
                <a:effectLst/>
                <a:latin typeface="LMRoman10"/>
              </a:rPr>
              <a:t> </a:t>
            </a:r>
            <a:r>
              <a:rPr lang="tr-TR" sz="1800" dirty="0" err="1">
                <a:effectLst/>
                <a:latin typeface="LMRoman10"/>
              </a:rPr>
              <a:t>converts</a:t>
            </a:r>
            <a:r>
              <a:rPr lang="tr-TR" sz="1800" dirty="0">
                <a:effectLst/>
                <a:latin typeface="LMRoman10"/>
              </a:rPr>
              <a:t> </a:t>
            </a:r>
            <a:r>
              <a:rPr lang="tr-TR" sz="1800" dirty="0" err="1">
                <a:effectLst/>
                <a:latin typeface="LMRoman10"/>
              </a:rPr>
              <a:t>these</a:t>
            </a:r>
            <a:r>
              <a:rPr lang="tr-TR" sz="1800" dirty="0">
                <a:effectLst/>
                <a:latin typeface="LMRoman10"/>
              </a:rPr>
              <a:t> </a:t>
            </a:r>
            <a:r>
              <a:rPr lang="tr-TR" sz="1800" dirty="0" err="1">
                <a:effectLst/>
                <a:latin typeface="LMRoman10"/>
              </a:rPr>
              <a:t>predictions</a:t>
            </a:r>
            <a:r>
              <a:rPr lang="tr-TR" sz="1800" dirty="0">
                <a:effectLst/>
                <a:latin typeface="LMRoman10"/>
              </a:rPr>
              <a:t> </a:t>
            </a:r>
            <a:r>
              <a:rPr lang="tr-TR" sz="1800" dirty="0" err="1">
                <a:effectLst/>
                <a:latin typeface="LMRoman10"/>
              </a:rPr>
              <a:t>into</a:t>
            </a:r>
            <a:r>
              <a:rPr lang="tr-TR" sz="1800" dirty="0">
                <a:effectLst/>
                <a:latin typeface="LMRoman10"/>
              </a:rPr>
              <a:t> </a:t>
            </a:r>
            <a:r>
              <a:rPr lang="tr-TR" sz="1800" dirty="0" err="1">
                <a:effectLst/>
                <a:latin typeface="LMRoman10"/>
              </a:rPr>
              <a:t>binary</a:t>
            </a:r>
            <a:r>
              <a:rPr lang="tr-TR" sz="1800" dirty="0">
                <a:effectLst/>
                <a:latin typeface="LMRoman10"/>
              </a:rPr>
              <a:t> </a:t>
            </a:r>
            <a:r>
              <a:rPr lang="tr-TR" sz="1800" dirty="0" err="1">
                <a:effectLst/>
                <a:latin typeface="LMRoman10"/>
              </a:rPr>
              <a:t>classes</a:t>
            </a:r>
            <a:r>
              <a:rPr lang="tr-TR" sz="1800" dirty="0">
                <a:effectLst/>
                <a:latin typeface="LMRoman10"/>
              </a:rPr>
              <a:t>. </a:t>
            </a:r>
            <a:r>
              <a:rPr lang="tr-TR" sz="1800" dirty="0" err="1">
                <a:effectLst/>
                <a:latin typeface="LMRoman10"/>
              </a:rPr>
              <a:t>In</a:t>
            </a:r>
            <a:r>
              <a:rPr lang="tr-TR" sz="1800" dirty="0">
                <a:effectLst/>
                <a:latin typeface="LMRoman10"/>
              </a:rPr>
              <a:t> </a:t>
            </a:r>
            <a:r>
              <a:rPr lang="tr-TR" sz="1800" dirty="0" err="1">
                <a:effectLst/>
                <a:latin typeface="LMRoman10"/>
              </a:rPr>
              <a:t>summary</a:t>
            </a:r>
            <a:r>
              <a:rPr lang="tr-TR" sz="1800" dirty="0">
                <a:effectLst/>
                <a:latin typeface="LMRoman10"/>
              </a:rPr>
              <a:t>, </a:t>
            </a:r>
            <a:r>
              <a:rPr lang="tr-TR" sz="1800" dirty="0" err="1">
                <a:effectLst/>
                <a:latin typeface="LMRoman10"/>
              </a:rPr>
              <a:t>this</a:t>
            </a:r>
            <a:r>
              <a:rPr lang="tr-TR" sz="1800" dirty="0">
                <a:effectLst/>
                <a:latin typeface="LMRoman10"/>
              </a:rPr>
              <a:t> </a:t>
            </a:r>
            <a:r>
              <a:rPr lang="tr-TR" sz="1800" dirty="0" err="1">
                <a:effectLst/>
                <a:latin typeface="LMRoman10"/>
              </a:rPr>
              <a:t>block</a:t>
            </a:r>
            <a:r>
              <a:rPr lang="tr-TR" sz="1800" dirty="0">
                <a:effectLst/>
                <a:latin typeface="LMRoman10"/>
              </a:rPr>
              <a:t> of </a:t>
            </a:r>
            <a:r>
              <a:rPr lang="tr-TR" sz="1800" dirty="0" err="1">
                <a:effectLst/>
                <a:latin typeface="LMRoman10"/>
              </a:rPr>
              <a:t>code</a:t>
            </a:r>
            <a:r>
              <a:rPr lang="tr-TR" sz="1800" dirty="0">
                <a:effectLst/>
                <a:latin typeface="LMRoman10"/>
              </a:rPr>
              <a:t> </a:t>
            </a:r>
            <a:r>
              <a:rPr lang="tr-TR" sz="1800" dirty="0" err="1">
                <a:effectLst/>
                <a:latin typeface="LMRoman10"/>
              </a:rPr>
              <a:t>makes</a:t>
            </a:r>
            <a:r>
              <a:rPr lang="tr-TR" sz="1800" dirty="0">
                <a:effectLst/>
                <a:latin typeface="LMRoman10"/>
              </a:rPr>
              <a:t> </a:t>
            </a:r>
            <a:r>
              <a:rPr lang="tr-TR" sz="1800" dirty="0" err="1">
                <a:effectLst/>
                <a:latin typeface="LMRoman10"/>
              </a:rPr>
              <a:t>probability</a:t>
            </a:r>
            <a:r>
              <a:rPr lang="tr-TR" sz="1800" dirty="0">
                <a:effectLst/>
                <a:latin typeface="LMRoman10"/>
              </a:rPr>
              <a:t> </a:t>
            </a:r>
            <a:r>
              <a:rPr lang="tr-TR" sz="1800" dirty="0" err="1">
                <a:effectLst/>
                <a:latin typeface="LMRoman10"/>
              </a:rPr>
              <a:t>predictions</a:t>
            </a:r>
            <a:r>
              <a:rPr lang="tr-TR" sz="1800" dirty="0">
                <a:effectLst/>
                <a:latin typeface="LMRoman10"/>
              </a:rPr>
              <a:t> on </a:t>
            </a:r>
            <a:r>
              <a:rPr lang="tr-TR" sz="1800" dirty="0" err="1">
                <a:effectLst/>
                <a:latin typeface="LMRoman10"/>
              </a:rPr>
              <a:t>the</a:t>
            </a:r>
            <a:r>
              <a:rPr lang="tr-TR" sz="1800" dirty="0">
                <a:effectLst/>
                <a:latin typeface="LMRoman10"/>
              </a:rPr>
              <a:t> test </a:t>
            </a:r>
            <a:r>
              <a:rPr lang="tr-TR" sz="1800" dirty="0" err="1">
                <a:effectLst/>
                <a:latin typeface="LMRoman10"/>
              </a:rPr>
              <a:t>dataset</a:t>
            </a:r>
            <a:r>
              <a:rPr lang="tr-TR" sz="1800" dirty="0">
                <a:effectLst/>
                <a:latin typeface="LMRoman10"/>
              </a:rPr>
              <a:t> </a:t>
            </a:r>
            <a:r>
              <a:rPr lang="tr-TR" sz="1800" dirty="0" err="1">
                <a:effectLst/>
                <a:latin typeface="LMRoman10"/>
              </a:rPr>
              <a:t>using</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created</a:t>
            </a:r>
            <a:r>
              <a:rPr lang="tr-TR" sz="1800" dirty="0">
                <a:effectLst/>
                <a:latin typeface="LMRoman10"/>
              </a:rPr>
              <a:t> </a:t>
            </a:r>
            <a:r>
              <a:rPr lang="tr-TR" sz="1800" dirty="0" err="1">
                <a:effectLst/>
                <a:latin typeface="LMRoman10"/>
              </a:rPr>
              <a:t>logistic</a:t>
            </a:r>
            <a:r>
              <a:rPr lang="tr-TR" sz="1800" dirty="0">
                <a:effectLst/>
                <a:latin typeface="LMRoman10"/>
              </a:rPr>
              <a:t> </a:t>
            </a:r>
            <a:r>
              <a:rPr lang="tr-TR" sz="1800" dirty="0" err="1">
                <a:effectLst/>
                <a:latin typeface="LMRoman10"/>
              </a:rPr>
              <a:t>regression</a:t>
            </a:r>
            <a:r>
              <a:rPr lang="tr-TR" sz="1800" dirty="0">
                <a:effectLst/>
                <a:latin typeface="LMRoman10"/>
              </a:rPr>
              <a:t> model </a:t>
            </a:r>
            <a:r>
              <a:rPr lang="tr-TR" sz="1800" dirty="0" err="1">
                <a:effectLst/>
                <a:latin typeface="LMRoman10"/>
              </a:rPr>
              <a:t>and</a:t>
            </a:r>
            <a:r>
              <a:rPr lang="tr-TR" sz="1800" dirty="0">
                <a:effectLst/>
                <a:latin typeface="LMRoman10"/>
              </a:rPr>
              <a:t> </a:t>
            </a:r>
            <a:r>
              <a:rPr lang="tr-TR" sz="1800" dirty="0" err="1">
                <a:effectLst/>
                <a:latin typeface="LMRoman10"/>
              </a:rPr>
              <a:t>then</a:t>
            </a:r>
            <a:r>
              <a:rPr lang="tr-TR" sz="1800" dirty="0">
                <a:effectLst/>
                <a:latin typeface="LMRoman10"/>
              </a:rPr>
              <a:t> </a:t>
            </a:r>
            <a:r>
              <a:rPr lang="tr-TR" sz="1800" dirty="0" err="1">
                <a:effectLst/>
                <a:latin typeface="LMRoman10"/>
              </a:rPr>
              <a:t>transforms</a:t>
            </a:r>
            <a:r>
              <a:rPr lang="tr-TR" sz="1800" dirty="0">
                <a:effectLst/>
                <a:latin typeface="LMRoman10"/>
              </a:rPr>
              <a:t> </a:t>
            </a:r>
            <a:r>
              <a:rPr lang="tr-TR" sz="1800" dirty="0" err="1">
                <a:effectLst/>
                <a:latin typeface="LMRoman10"/>
              </a:rPr>
              <a:t>these</a:t>
            </a:r>
            <a:r>
              <a:rPr lang="tr-TR" sz="1800" dirty="0">
                <a:effectLst/>
                <a:latin typeface="LMRoman10"/>
              </a:rPr>
              <a:t> </a:t>
            </a:r>
            <a:r>
              <a:rPr lang="tr-TR" sz="1800" dirty="0" err="1">
                <a:effectLst/>
                <a:latin typeface="LMRoman10"/>
              </a:rPr>
              <a:t>predictions</a:t>
            </a:r>
            <a:r>
              <a:rPr lang="tr-TR" sz="1800" dirty="0">
                <a:effectLst/>
                <a:latin typeface="LMRoman10"/>
              </a:rPr>
              <a:t> </a:t>
            </a:r>
            <a:r>
              <a:rPr lang="tr-TR" sz="1800" dirty="0" err="1">
                <a:effectLst/>
                <a:latin typeface="LMRoman10"/>
              </a:rPr>
              <a:t>into</a:t>
            </a:r>
            <a:r>
              <a:rPr lang="tr-TR" sz="1800" dirty="0">
                <a:effectLst/>
                <a:latin typeface="LMRoman10"/>
              </a:rPr>
              <a:t> two </a:t>
            </a:r>
            <a:r>
              <a:rPr lang="tr-TR" sz="1800" dirty="0" err="1">
                <a:effectLst/>
                <a:latin typeface="LMRoman10"/>
              </a:rPr>
              <a:t>classes</a:t>
            </a:r>
            <a:r>
              <a:rPr lang="tr-TR" sz="1800" dirty="0">
                <a:effectLst/>
                <a:latin typeface="LMRoman10"/>
              </a:rPr>
              <a:t>, 0 </a:t>
            </a:r>
            <a:r>
              <a:rPr lang="tr-TR" sz="1800" dirty="0" err="1">
                <a:effectLst/>
                <a:latin typeface="LMRoman10"/>
              </a:rPr>
              <a:t>and</a:t>
            </a:r>
            <a:r>
              <a:rPr lang="tr-TR" sz="1800" dirty="0">
                <a:effectLst/>
                <a:latin typeface="LMRoman10"/>
              </a:rPr>
              <a:t> 1. </a:t>
            </a:r>
            <a:r>
              <a:rPr lang="tr-TR" sz="1800" dirty="0" err="1">
                <a:effectLst/>
                <a:latin typeface="LMRoman10"/>
              </a:rPr>
              <a:t>This</a:t>
            </a:r>
            <a:r>
              <a:rPr lang="tr-TR" sz="1800" dirty="0">
                <a:effectLst/>
                <a:latin typeface="LMRoman10"/>
              </a:rPr>
              <a:t> </a:t>
            </a:r>
            <a:r>
              <a:rPr lang="tr-TR" sz="1800" dirty="0" err="1">
                <a:effectLst/>
                <a:latin typeface="LMRoman10"/>
              </a:rPr>
              <a:t>process</a:t>
            </a:r>
            <a:r>
              <a:rPr lang="tr-TR" sz="1800" dirty="0">
                <a:effectLst/>
                <a:latin typeface="LMRoman10"/>
              </a:rPr>
              <a:t> is </a:t>
            </a:r>
            <a:r>
              <a:rPr lang="tr-TR" sz="1800" dirty="0" err="1">
                <a:effectLst/>
                <a:latin typeface="LMRoman10"/>
              </a:rPr>
              <a:t>used</a:t>
            </a:r>
            <a:r>
              <a:rPr lang="tr-TR" sz="1800" dirty="0">
                <a:effectLst/>
                <a:latin typeface="LMRoman10"/>
              </a:rPr>
              <a:t> </a:t>
            </a:r>
            <a:r>
              <a:rPr lang="tr-TR" sz="1800" dirty="0" err="1">
                <a:effectLst/>
                <a:latin typeface="LMRoman10"/>
              </a:rPr>
              <a:t>to</a:t>
            </a:r>
            <a:r>
              <a:rPr lang="tr-TR" sz="1800" dirty="0">
                <a:effectLst/>
                <a:latin typeface="LMRoman10"/>
              </a:rPr>
              <a:t> </a:t>
            </a:r>
            <a:r>
              <a:rPr lang="tr-TR" sz="1800" dirty="0" err="1">
                <a:effectLst/>
                <a:latin typeface="LMRoman10"/>
              </a:rPr>
              <a:t>evaluate</a:t>
            </a:r>
            <a:r>
              <a:rPr lang="tr-TR" sz="1800" dirty="0">
                <a:effectLst/>
                <a:latin typeface="LMRoman10"/>
              </a:rPr>
              <a:t> </a:t>
            </a:r>
            <a:r>
              <a:rPr lang="tr-TR" sz="1800" dirty="0" err="1">
                <a:effectLst/>
                <a:latin typeface="LMRoman10"/>
              </a:rPr>
              <a:t>the</a:t>
            </a:r>
            <a:r>
              <a:rPr lang="tr-TR" sz="1800" dirty="0">
                <a:effectLst/>
                <a:latin typeface="LMRoman10"/>
              </a:rPr>
              <a:t> </a:t>
            </a:r>
            <a:r>
              <a:rPr lang="tr-TR" sz="1800" dirty="0" err="1">
                <a:effectLst/>
                <a:latin typeface="LMRoman10"/>
              </a:rPr>
              <a:t>classification</a:t>
            </a:r>
            <a:r>
              <a:rPr lang="tr-TR" sz="1800" dirty="0">
                <a:effectLst/>
                <a:latin typeface="LMRoman10"/>
              </a:rPr>
              <a:t> </a:t>
            </a:r>
            <a:r>
              <a:rPr lang="tr-TR" sz="1800" dirty="0" err="1">
                <a:effectLst/>
                <a:latin typeface="LMRoman10"/>
              </a:rPr>
              <a:t>performance</a:t>
            </a:r>
            <a:r>
              <a:rPr lang="tr-TR" sz="1800" dirty="0">
                <a:effectLst/>
                <a:latin typeface="LMRoman10"/>
              </a:rPr>
              <a:t> of </a:t>
            </a:r>
            <a:r>
              <a:rPr lang="tr-TR" sz="1800" dirty="0" err="1">
                <a:effectLst/>
                <a:latin typeface="LMRoman10"/>
              </a:rPr>
              <a:t>the</a:t>
            </a:r>
            <a:r>
              <a:rPr lang="tr-TR" sz="1800" dirty="0">
                <a:effectLst/>
                <a:latin typeface="LMRoman10"/>
              </a:rPr>
              <a:t> model. </a:t>
            </a:r>
            <a:endParaRPr lang="tr-TR" dirty="0"/>
          </a:p>
          <a:p>
            <a:pPr algn="just"/>
            <a:endParaRPr lang="en-US" dirty="0"/>
          </a:p>
        </p:txBody>
      </p:sp>
      <p:pic>
        <p:nvPicPr>
          <p:cNvPr id="14338" name="Picture 2" descr="Spotify for Artists Verilerini Anlama – Spotify for Artists">
            <a:extLst>
              <a:ext uri="{FF2B5EF4-FFF2-40B4-BE49-F238E27FC236}">
                <a16:creationId xmlns:a16="http://schemas.microsoft.com/office/drawing/2014/main" id="{C098628A-CB07-C0C8-152D-F2C911924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092" y="4047360"/>
            <a:ext cx="5245768" cy="2622884"/>
          </a:xfrm>
          <a:prstGeom prst="rect">
            <a:avLst/>
          </a:prstGeom>
          <a:noFill/>
          <a:effectLst>
            <a:softEdge rad="278559"/>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848928"/>
      </p:ext>
    </p:extLst>
  </p:cSld>
  <p:clrMapOvr>
    <a:masterClrMapping/>
  </p:clrMapOvr>
</p:sld>
</file>

<file path=ppt/theme/theme1.xml><?xml version="1.0" encoding="utf-8"?>
<a:theme xmlns:a="http://schemas.openxmlformats.org/drawingml/2006/main" name="Yüzeyler">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Yüzeyler</Template>
  <TotalTime>247</TotalTime>
  <Words>2462</Words>
  <Application>Microsoft Macintosh PowerPoint</Application>
  <PresentationFormat>Geniş ekran</PresentationFormat>
  <Paragraphs>72</Paragraphs>
  <Slides>27</Slides>
  <Notes>0</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27</vt:i4>
      </vt:variant>
    </vt:vector>
  </HeadingPairs>
  <TitlesOfParts>
    <vt:vector size="36" baseType="lpstr">
      <vt:lpstr>-apple-system</vt:lpstr>
      <vt:lpstr>Arial</vt:lpstr>
      <vt:lpstr>Inter</vt:lpstr>
      <vt:lpstr>LMRoman10</vt:lpstr>
      <vt:lpstr>LMRoman12</vt:lpstr>
      <vt:lpstr>Trebuchet MS</vt:lpstr>
      <vt:lpstr>Wingdings 3</vt:lpstr>
      <vt:lpstr>zeitung</vt:lpstr>
      <vt:lpstr>Yüzeyler</vt:lpstr>
      <vt:lpstr>Bora Kandemir &amp; Batuhan Çevik </vt:lpstr>
      <vt:lpstr>PowerPoint Sunusu</vt:lpstr>
      <vt:lpstr>Problem, Features and Target : </vt:lpstr>
      <vt:lpstr>PowerPoint Sunusu</vt:lpstr>
      <vt:lpstr>PowerPoint Sunusu</vt:lpstr>
      <vt:lpstr>PowerPoint Sunusu</vt:lpstr>
      <vt:lpstr>Splitting Edited Data  </vt:lpstr>
      <vt:lpstr>Logistic Regression Model and It’s Performance : </vt:lpstr>
      <vt:lpstr>PowerPoint Sunusu</vt:lpstr>
      <vt:lpstr>PowerPoint Sunusu</vt:lpstr>
      <vt:lpstr>PowerPoint Sunusu</vt:lpstr>
      <vt:lpstr>PowerPoint Sunusu</vt:lpstr>
      <vt:lpstr>PowerPoint Sunusu</vt:lpstr>
      <vt:lpstr>Decision Tree Model and It’s Performance :  </vt:lpstr>
      <vt:lpstr>PowerPoint Sunusu</vt:lpstr>
      <vt:lpstr>PowerPoint Sunusu</vt:lpstr>
      <vt:lpstr>PowerPoint Sunusu</vt:lpstr>
      <vt:lpstr>PowerPoint Sunusu</vt:lpstr>
      <vt:lpstr>Overfitting Check for Decision Tree Model : </vt:lpstr>
      <vt:lpstr>PowerPoint Sunusu</vt:lpstr>
      <vt:lpstr>PowerPoint Sunusu</vt:lpstr>
      <vt:lpstr>PowerPoint Sunusu</vt:lpstr>
      <vt:lpstr>Bagging Tree Model and It’s Performance : </vt:lpstr>
      <vt:lpstr>PowerPoint Sunusu</vt:lpstr>
      <vt:lpstr>Random Forest Model and It’s Performance : </vt:lpstr>
      <vt:lpstr>PowerPoint Sunusu</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bora kandemir</dc:creator>
  <cp:lastModifiedBy>bora kandemir</cp:lastModifiedBy>
  <cp:revision>1</cp:revision>
  <dcterms:created xsi:type="dcterms:W3CDTF">2024-06-09T14:24:40Z</dcterms:created>
  <dcterms:modified xsi:type="dcterms:W3CDTF">2024-06-09T18:32:35Z</dcterms:modified>
</cp:coreProperties>
</file>